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410" y="32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2B056D-57DE-4AC1-B3F0-F66C2EB9485B}" type="datetimeFigureOut">
              <a:rPr lang="en-US" smtClean="0"/>
              <a:pPr/>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543D9-E8C6-4412-8A1A-06D3EB9299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2B056D-57DE-4AC1-B3F0-F66C2EB9485B}" type="datetimeFigureOut">
              <a:rPr lang="en-US" smtClean="0"/>
              <a:pPr/>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543D9-E8C6-4412-8A1A-06D3EB9299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2B056D-57DE-4AC1-B3F0-F66C2EB9485B}" type="datetimeFigureOut">
              <a:rPr lang="en-US" smtClean="0"/>
              <a:pPr/>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543D9-E8C6-4412-8A1A-06D3EB92993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1025"/>
          <p:cNvSpPr>
            <a:spLocks noGrp="1"/>
          </p:cNvSpPr>
          <p:nvPr>
            <p:ph type="title" idx="4294967295"/>
          </p:nvPr>
        </p:nvSpPr>
        <p:spPr>
          <a:xfrm>
            <a:off x="457200" y="274638"/>
            <a:ext cx="8229600" cy="1143000"/>
          </a:xfrm>
          <a:prstGeom prst="rect">
            <a:avLst/>
          </a:prstGeom>
          <a:noFill/>
          <a:ln>
            <a:noFill/>
          </a:ln>
        </p:spPr>
        <p:txBody>
          <a:bodyPr anchor="ctr"/>
          <a:lstStyle/>
          <a:p>
            <a:pPr lvl="0"/>
            <a:r>
              <a:rPr lang="en-US" altLang="en-US" dirty="0"/>
              <a:t>Haga clic para modificar el estilo de título del patrón</a:t>
            </a:r>
          </a:p>
        </p:txBody>
      </p:sp>
      <p:sp>
        <p:nvSpPr>
          <p:cNvPr id="1027" name="Text Placeholder 1026"/>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Haga clic para modificar el estilo de texto del patrón</a:t>
            </a:r>
          </a:p>
          <a:p>
            <a:pPr lvl="1"/>
            <a:r>
              <a:rPr lang="en-US" altLang="en-US" dirty="0"/>
              <a:t>Segundo nivel</a:t>
            </a:r>
          </a:p>
          <a:p>
            <a:pPr lvl="2"/>
            <a:r>
              <a:rPr lang="en-US" altLang="en-US" dirty="0"/>
              <a:t>Tercer nivel</a:t>
            </a:r>
          </a:p>
          <a:p>
            <a:pPr lvl="3"/>
            <a:r>
              <a:rPr lang="en-US" altLang="en-US" dirty="0"/>
              <a:t>Cuarto nivel</a:t>
            </a:r>
          </a:p>
          <a:p>
            <a:pPr lvl="4"/>
            <a:r>
              <a:rPr lang="en-US" altLang="en-US" dirty="0"/>
              <a:t>Quinto nivel</a:t>
            </a:r>
          </a:p>
        </p:txBody>
      </p:sp>
      <p:sp>
        <p:nvSpPr>
          <p:cNvPr id="1028" name="Date Placeholder 1027"/>
          <p:cNvSpPr>
            <a:spLocks noGrp="1"/>
          </p:cNvSpPr>
          <p:nvPr>
            <p:ph type="dt" sz="half" idx="2"/>
          </p:nvPr>
        </p:nvSpPr>
        <p:spPr>
          <a:xfrm>
            <a:off x="457200" y="6356350"/>
            <a:ext cx="2133600" cy="365125"/>
          </a:xfrm>
          <a:prstGeom prst="rect">
            <a:avLst/>
          </a:prstGeom>
          <a:noFill/>
          <a:ln>
            <a:noFill/>
          </a:ln>
        </p:spPr>
        <p:txBody>
          <a:bodyPr anchor="ctr"/>
          <a:lstStyle/>
          <a:p>
            <a:endParaRPr lang="en-US" altLang="en-US" sz="1200" dirty="0">
              <a:solidFill>
                <a:srgbClr val="898989"/>
              </a:solidFill>
            </a:endParaRPr>
          </a:p>
        </p:txBody>
      </p:sp>
      <p:sp>
        <p:nvSpPr>
          <p:cNvPr id="1029" name="Footer Placeholder 1028"/>
          <p:cNvSpPr>
            <a:spLocks noGrp="1"/>
          </p:cNvSpPr>
          <p:nvPr>
            <p:ph type="ftr" sz="quarter" idx="3"/>
          </p:nvPr>
        </p:nvSpPr>
        <p:spPr>
          <a:xfrm>
            <a:off x="3124200" y="6356350"/>
            <a:ext cx="2895600" cy="365125"/>
          </a:xfrm>
          <a:prstGeom prst="rect">
            <a:avLst/>
          </a:prstGeom>
          <a:noFill/>
          <a:ln>
            <a:noFill/>
          </a:ln>
        </p:spPr>
        <p:txBody>
          <a:bodyPr anchor="ctr"/>
          <a:lstStyle/>
          <a:p>
            <a:pPr algn="ctr"/>
            <a:endParaRPr lang="en-US" altLang="en-US" sz="1200" dirty="0">
              <a:solidFill>
                <a:srgbClr val="898989"/>
              </a:solidFill>
            </a:endParaRPr>
          </a:p>
        </p:txBody>
      </p:sp>
      <p:sp>
        <p:nvSpPr>
          <p:cNvPr id="1030" name="Slide Number Placeholder 1029"/>
          <p:cNvSpPr>
            <a:spLocks noGrp="1"/>
          </p:cNvSpPr>
          <p:nvPr>
            <p:ph type="sldNum" sz="quarter" idx="4"/>
          </p:nvPr>
        </p:nvSpPr>
        <p:spPr>
          <a:xfrm>
            <a:off x="6553200" y="6356350"/>
            <a:ext cx="2133600" cy="365125"/>
          </a:xfrm>
          <a:prstGeom prst="rect">
            <a:avLst/>
          </a:prstGeom>
          <a:noFill/>
          <a:ln>
            <a:noFill/>
          </a:ln>
        </p:spPr>
        <p:txBody>
          <a:bodyPr anchor="ctr"/>
          <a:lstStyle/>
          <a:p>
            <a:pPr algn="r"/>
            <a:fld id="{12FF1C42-D199-2030-1038-587298610EC3}" type="slidenum">
              <a:rPr lang="en-US" altLang="en-US" sz="1200" dirty="0">
                <a:solidFill>
                  <a:srgbClr val="898989"/>
                </a:solidFill>
              </a:rPr>
              <a:pPr algn="r"/>
              <a:t>‹#›</a:t>
            </a:fld>
            <a:endParaRPr lang="en-US" altLang="en-US" sz="1200" dirty="0">
              <a:solidFill>
                <a:srgbClr val="89898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2B056D-57DE-4AC1-B3F0-F66C2EB9485B}" type="datetimeFigureOut">
              <a:rPr lang="en-US" smtClean="0"/>
              <a:pPr/>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543D9-E8C6-4412-8A1A-06D3EB9299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2B056D-57DE-4AC1-B3F0-F66C2EB9485B}" type="datetimeFigureOut">
              <a:rPr lang="en-US" smtClean="0"/>
              <a:pPr/>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543D9-E8C6-4412-8A1A-06D3EB9299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2B056D-57DE-4AC1-B3F0-F66C2EB9485B}" type="datetimeFigureOut">
              <a:rPr lang="en-US" smtClean="0"/>
              <a:pPr/>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543D9-E8C6-4412-8A1A-06D3EB9299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2B056D-57DE-4AC1-B3F0-F66C2EB9485B}" type="datetimeFigureOut">
              <a:rPr lang="en-US" smtClean="0"/>
              <a:pPr/>
              <a:t>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7543D9-E8C6-4412-8A1A-06D3EB9299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2B056D-57DE-4AC1-B3F0-F66C2EB9485B}" type="datetimeFigureOut">
              <a:rPr lang="en-US" smtClean="0"/>
              <a:pPr/>
              <a:t>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7543D9-E8C6-4412-8A1A-06D3EB9299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B056D-57DE-4AC1-B3F0-F66C2EB9485B}" type="datetimeFigureOut">
              <a:rPr lang="en-US" smtClean="0"/>
              <a:pPr/>
              <a:t>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7543D9-E8C6-4412-8A1A-06D3EB9299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2B056D-57DE-4AC1-B3F0-F66C2EB9485B}" type="datetimeFigureOut">
              <a:rPr lang="en-US" smtClean="0"/>
              <a:pPr/>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543D9-E8C6-4412-8A1A-06D3EB9299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2B056D-57DE-4AC1-B3F0-F66C2EB9485B}" type="datetimeFigureOut">
              <a:rPr lang="en-US" smtClean="0"/>
              <a:pPr/>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543D9-E8C6-4412-8A1A-06D3EB9299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B056D-57DE-4AC1-B3F0-F66C2EB9485B}" type="datetimeFigureOut">
              <a:rPr lang="en-US" smtClean="0"/>
              <a:pPr/>
              <a:t>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543D9-E8C6-4412-8A1A-06D3EB9299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audio" Target="../media/audio7.wav"/></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audio" Target="../media/audio8.wav"/></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audio" Target="../media/audio9.wav"/></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audio" Target="../media/audio10.wav"/></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audio" Target="../media/audio11.wav"/></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audio" Target="../media/audio12.wav"/></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audio" Target="../media/audio13.wav"/><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audio" Target="../media/audio14.wav"/></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audio" Target="../media/audio15.wav"/><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audio" Target="../media/audio16.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audio" Target="../media/audio17.wav"/></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audio" Target="../media/audio18.wav"/></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audio" Target="../media/audio19.wav"/></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audio" Target="../media/audio20.wav"/></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audio" Target="../media/audio21.wav"/></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audio" Target="../media/audio22.wav"/></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audio" Target="../media/audio23.wav"/></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audio" Target="../media/audio24.wav"/></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audio" Target="../media/audio25.wav"/><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audio" Target="../media/audio26.wav"/><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audio" Target="../media/audio27.wav"/></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audio" Target="../media/audio28.wav"/></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audio" Target="../media/audio29.wav"/></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audio" Target="../media/audio30.wav"/></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audio" Target="../media/audio31.wav"/></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audio" Target="../media/audio32.wav"/></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audio" Target="../media/audio33.wav"/><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audio" Target="../media/audio34.wav"/><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audio" Target="../media/audio35.wav"/><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audio" Target="../media/audio1.wav"/></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audio" Target="../media/audio36.wav"/><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audio" Target="../media/audio37.wav"/></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audio" Target="../media/audio38.wav"/></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audio" Target="../media/audio3.wav"/></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audio" Target="../media/audio4.wav"/></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audio" Target="../media/audio5.wav"/></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audio" Target="../media/audio6.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Early  disorders during pregnancy</a:t>
            </a:r>
            <a:endParaRPr lang="en-US" dirty="0"/>
          </a:p>
        </p:txBody>
      </p:sp>
      <p:sp>
        <p:nvSpPr>
          <p:cNvPr id="3" name="Subtitle 2"/>
          <p:cNvSpPr>
            <a:spLocks noGrp="1"/>
          </p:cNvSpPr>
          <p:nvPr>
            <p:ph type="subTitle" idx="1"/>
          </p:nvPr>
        </p:nvSpPr>
        <p:spPr/>
        <p:txBody>
          <a:bodyPr/>
          <a:lstStyle/>
          <a:p>
            <a:r>
              <a:rPr lang="en-US" dirty="0" smtClean="0"/>
              <a:t>Dr. Miguel Aguilera</a:t>
            </a:r>
          </a:p>
          <a:p>
            <a:r>
              <a:rPr lang="en-US" dirty="0" smtClean="0"/>
              <a:t>HOD Obstetrics and Gynecology</a:t>
            </a:r>
          </a:p>
          <a:p>
            <a:r>
              <a:rPr lang="en-US" dirty="0" smtClean="0"/>
              <a:t>SMAHS of The UTG</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9457"/>
          <p:cNvSpPr>
            <a:spLocks noGrp="1"/>
          </p:cNvSpPr>
          <p:nvPr>
            <p:ph type="title" idx="4294967295"/>
          </p:nvPr>
        </p:nvSpPr>
        <p:spPr>
          <a:xfrm>
            <a:off x="457200" y="274638"/>
            <a:ext cx="8229600" cy="922337"/>
          </a:xfrm>
          <a:ln/>
        </p:spPr>
        <p:txBody>
          <a:bodyPr wrap="square" lIns="91440" tIns="45720" rIns="91440" bIns="45720" anchor="ctr">
            <a:normAutofit fontScale="90000"/>
          </a:bodyPr>
          <a:lstStyle/>
          <a:p>
            <a:r>
              <a:rPr lang="en-US" altLang="en-US" sz="3200" b="1" dirty="0"/>
              <a:t>CLINICAL PICTURE.</a:t>
            </a:r>
            <a:r>
              <a:t/>
            </a:r>
            <a:br/>
            <a:r>
              <a:rPr lang="en-US" altLang="en-US" sz="3200" b="1" dirty="0"/>
              <a:t>THREATENED ABORTION.</a:t>
            </a:r>
          </a:p>
        </p:txBody>
      </p:sp>
      <p:sp>
        <p:nvSpPr>
          <p:cNvPr id="19459" name="Content Placeholder 19458"/>
          <p:cNvSpPr>
            <a:spLocks noGrp="1"/>
          </p:cNvSpPr>
          <p:nvPr>
            <p:ph idx="4294967295"/>
          </p:nvPr>
        </p:nvSpPr>
        <p:spPr>
          <a:xfrm>
            <a:off x="179388" y="1700213"/>
            <a:ext cx="8785224" cy="3168650"/>
          </a:xfrm>
          <a:ln/>
        </p:spPr>
        <p:txBody>
          <a:bodyPr wrap="square" lIns="91440" tIns="45720" rIns="91440" bIns="45720" anchor="t" anchorCtr="0">
            <a:normAutofit fontScale="92500" lnSpcReduction="10000"/>
          </a:bodyPr>
          <a:lstStyle/>
          <a:p>
            <a:pPr algn="just">
              <a:buFont typeface="Wingdings" charset="2"/>
              <a:buChar char="q"/>
            </a:pPr>
            <a:r>
              <a:rPr lang="en-US" altLang="en-US" dirty="0">
                <a:latin typeface="Bookman Old Style" charset="0"/>
              </a:rPr>
              <a:t>Slight vaginal bleeding, bright red in colour.</a:t>
            </a:r>
          </a:p>
          <a:p>
            <a:pPr algn="just">
              <a:buNone/>
            </a:pPr>
            <a:endParaRPr/>
          </a:p>
          <a:p>
            <a:pPr algn="just">
              <a:buFont typeface="Wingdings" charset="2"/>
              <a:buChar char="q"/>
            </a:pPr>
            <a:r>
              <a:rPr lang="en-US" altLang="en-US" dirty="0">
                <a:latin typeface="Bookman Old Style" charset="0"/>
              </a:rPr>
              <a:t>Vaginal bleeding is almost always scanty and without pain.</a:t>
            </a:r>
          </a:p>
          <a:p>
            <a:pPr algn="just">
              <a:buNone/>
            </a:pPr>
            <a:endParaRPr/>
          </a:p>
          <a:p>
            <a:pPr algn="just">
              <a:buFont typeface="Wingdings" charset="2"/>
              <a:buChar char="q"/>
            </a:pPr>
            <a:r>
              <a:rPr lang="en-US" altLang="en-US" dirty="0">
                <a:latin typeface="Bookman Old Style" charset="0"/>
              </a:rPr>
              <a:t>Cervix is closed. </a:t>
            </a:r>
          </a:p>
        </p:txBody>
      </p:sp>
      <p:pic>
        <p:nvPicPr>
          <p:cNvPr id="19460"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163050" y="260350"/>
            <a:ext cx="304800" cy="3048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8679" fill="hold"/>
                                        <p:tgtEl>
                                          <p:spTgt spid="19460"/>
                                        </p:tgtEl>
                                      </p:cBhvr>
                                    </p:cmd>
                                  </p:childTnLst>
                                </p:cTn>
                              </p:par>
                              <p:par>
                                <p:cTn id="7" presetID="22" presetClass="entr" presetSubtype="1" fill="hold" grpId="0" nodeType="withEffect">
                                  <p:stCondLst>
                                    <p:cond delay="2000"/>
                                  </p:stCondLst>
                                  <p:childTnLst>
                                    <p:set>
                                      <p:cBhvr>
                                        <p:cTn id="8" dur="1" fill="hold">
                                          <p:stCondLst>
                                            <p:cond delay="0"/>
                                          </p:stCondLst>
                                        </p:cTn>
                                        <p:tgtEl>
                                          <p:spTgt spid="19458"/>
                                        </p:tgtEl>
                                        <p:attrNameLst>
                                          <p:attrName>style.visibility</p:attrName>
                                        </p:attrNameLst>
                                      </p:cBhvr>
                                      <p:to>
                                        <p:strVal val="visible"/>
                                      </p:to>
                                    </p:set>
                                    <p:animEffect transition="in" filter="wipe(up)">
                                      <p:cBhvr>
                                        <p:cTn id="9" dur="500"/>
                                        <p:tgtEl>
                                          <p:spTgt spid="19458"/>
                                        </p:tgtEl>
                                      </p:cBhvr>
                                    </p:animEffect>
                                  </p:childTnLst>
                                </p:cTn>
                              </p:par>
                              <p:par>
                                <p:cTn id="10" presetID="22" presetClass="entr" presetSubtype="1" fill="hold" grpId="0" nodeType="withEffect">
                                  <p:stCondLst>
                                    <p:cond delay="600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wipe(up)">
                                      <p:cBhvr>
                                        <p:cTn id="12" dur="500"/>
                                        <p:tgtEl>
                                          <p:spTgt spid="19459">
                                            <p:txEl>
                                              <p:pRg st="0" end="0"/>
                                            </p:txEl>
                                          </p:spTgt>
                                        </p:tgtEl>
                                      </p:cBhvr>
                                    </p:animEffect>
                                  </p:childTnLst>
                                </p:cTn>
                              </p:par>
                              <p:par>
                                <p:cTn id="13" presetID="22" presetClass="entr" presetSubtype="1" fill="hold" grpId="0" nodeType="withEffect">
                                  <p:stCondLst>
                                    <p:cond delay="1550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wipe(up)">
                                      <p:cBhvr>
                                        <p:cTn id="15" dur="500"/>
                                        <p:tgtEl>
                                          <p:spTgt spid="19459">
                                            <p:txEl>
                                              <p:pRg st="2" end="2"/>
                                            </p:txEl>
                                          </p:spTgt>
                                        </p:tgtEl>
                                      </p:cBhvr>
                                    </p:animEffect>
                                  </p:childTnLst>
                                </p:cTn>
                              </p:par>
                              <p:par>
                                <p:cTn id="16" presetID="22" presetClass="entr" presetSubtype="1" fill="hold" grpId="0" nodeType="withEffect">
                                  <p:stCondLst>
                                    <p:cond delay="25000"/>
                                  </p:stCondLst>
                                  <p:childTnLst>
                                    <p:set>
                                      <p:cBhvr>
                                        <p:cTn id="17" dur="1" fill="hold">
                                          <p:stCondLst>
                                            <p:cond delay="0"/>
                                          </p:stCondLst>
                                        </p:cTn>
                                        <p:tgtEl>
                                          <p:spTgt spid="19459">
                                            <p:txEl>
                                              <p:pRg st="4" end="4"/>
                                            </p:txEl>
                                          </p:spTgt>
                                        </p:tgtEl>
                                        <p:attrNameLst>
                                          <p:attrName>style.visibility</p:attrName>
                                        </p:attrNameLst>
                                      </p:cBhvr>
                                      <p:to>
                                        <p:strVal val="visible"/>
                                      </p:to>
                                    </p:set>
                                    <p:animEffect transition="in" filter="wipe(up)">
                                      <p:cBhvr>
                                        <p:cTn id="18" dur="5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9"/>
                <p:tgtEl>
                  <p:spTgt spid="19460"/>
                </p:tgtEl>
              </p:cMediaNode>
            </p:audio>
          </p:childTnLst>
        </p:cTn>
      </p:par>
    </p:tnLst>
    <p:bldLst>
      <p:bldP spid="19458" grpId="0" animBg="1"/>
      <p:bldP spid="1945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0481"/>
          <p:cNvSpPr>
            <a:spLocks noGrp="1"/>
          </p:cNvSpPr>
          <p:nvPr>
            <p:ph type="title" idx="4294967295"/>
          </p:nvPr>
        </p:nvSpPr>
        <p:spPr>
          <a:xfrm>
            <a:off x="446088" y="0"/>
            <a:ext cx="8229600" cy="1196975"/>
          </a:xfrm>
          <a:ln/>
        </p:spPr>
        <p:txBody>
          <a:bodyPr wrap="square" lIns="91440" tIns="45720" rIns="91440" bIns="45720" anchor="ctr"/>
          <a:lstStyle/>
          <a:p>
            <a:r>
              <a:rPr lang="en-US" altLang="en-US" sz="3200" b="1" dirty="0"/>
              <a:t>THREATENED ABORTION.  DIFFERENTIAL DIAGNOSIS.</a:t>
            </a:r>
          </a:p>
        </p:txBody>
      </p:sp>
      <p:sp>
        <p:nvSpPr>
          <p:cNvPr id="20483" name="Content Placeholder 20482"/>
          <p:cNvSpPr>
            <a:spLocks noGrp="1"/>
          </p:cNvSpPr>
          <p:nvPr>
            <p:ph idx="4294967295"/>
          </p:nvPr>
        </p:nvSpPr>
        <p:spPr>
          <a:xfrm>
            <a:off x="250825" y="1600200"/>
            <a:ext cx="8569325" cy="4525963"/>
          </a:xfrm>
          <a:ln/>
        </p:spPr>
        <p:txBody>
          <a:bodyPr wrap="square" lIns="91440" tIns="45720" rIns="91440" bIns="45720" anchor="t" anchorCtr="0"/>
          <a:lstStyle/>
          <a:p>
            <a:pPr>
              <a:buNone/>
            </a:pPr>
            <a:r>
              <a:rPr lang="en-US" altLang="en-US" sz="3000" dirty="0">
                <a:latin typeface="Bookman Old Style" charset="0"/>
              </a:rPr>
              <a:t>The differential diagnosis is made with: </a:t>
            </a:r>
          </a:p>
          <a:p>
            <a:pPr>
              <a:buFont typeface="Wingdings" charset="2"/>
              <a:buChar char="q"/>
            </a:pPr>
            <a:r>
              <a:rPr lang="en-US" altLang="en-US" sz="3000" dirty="0">
                <a:latin typeface="Bookman Old Style" charset="0"/>
              </a:rPr>
              <a:t>Ectopic pregnancy.</a:t>
            </a:r>
          </a:p>
          <a:p>
            <a:pPr>
              <a:buFont typeface="Wingdings" charset="2"/>
              <a:buChar char="q"/>
            </a:pPr>
            <a:r>
              <a:rPr lang="en-US" altLang="en-US" sz="3000" dirty="0">
                <a:latin typeface="Bookman Old Style" charset="0"/>
              </a:rPr>
              <a:t>Trophoblastic gestational neoplasia.</a:t>
            </a:r>
          </a:p>
          <a:p>
            <a:pPr>
              <a:buFont typeface="Wingdings" charset="2"/>
              <a:buChar char="q"/>
            </a:pPr>
            <a:r>
              <a:rPr lang="en-US" altLang="en-US" sz="3000" dirty="0">
                <a:latin typeface="Bookman Old Style" charset="0"/>
              </a:rPr>
              <a:t>Vaginal ulcers.</a:t>
            </a:r>
          </a:p>
          <a:p>
            <a:pPr>
              <a:buFont typeface="Wingdings" charset="2"/>
              <a:buChar char="q"/>
            </a:pPr>
            <a:r>
              <a:rPr lang="en-US" altLang="en-US" sz="3000" dirty="0">
                <a:latin typeface="Bookman Old Style" charset="0"/>
              </a:rPr>
              <a:t>Bleeding cervicitis.</a:t>
            </a:r>
          </a:p>
          <a:p>
            <a:pPr>
              <a:buFont typeface="Wingdings" charset="2"/>
              <a:buChar char="q"/>
            </a:pPr>
            <a:r>
              <a:rPr lang="en-US" altLang="en-US" sz="3000" dirty="0">
                <a:latin typeface="Bookman Old Style" charset="0"/>
              </a:rPr>
              <a:t>Cervical erosions.</a:t>
            </a:r>
          </a:p>
          <a:p>
            <a:pPr>
              <a:buFont typeface="Wingdings" charset="2"/>
              <a:buChar char="q"/>
            </a:pPr>
            <a:r>
              <a:rPr lang="en-US" altLang="en-US" sz="3000" dirty="0">
                <a:latin typeface="Bookman Old Style" charset="0"/>
              </a:rPr>
              <a:t>Cervical polyps.</a:t>
            </a:r>
          </a:p>
          <a:p>
            <a:pPr>
              <a:buFont typeface="Wingdings" charset="2"/>
              <a:buChar char="q"/>
            </a:pPr>
            <a:r>
              <a:rPr lang="en-US" altLang="en-US" sz="3000" dirty="0">
                <a:latin typeface="Bookman Old Style" charset="0"/>
              </a:rPr>
              <a:t>Cervical uterine carcinoma.</a:t>
            </a:r>
          </a:p>
        </p:txBody>
      </p:sp>
      <p:pic>
        <p:nvPicPr>
          <p:cNvPr id="20484"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324976" y="115888"/>
            <a:ext cx="304800" cy="3048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7799" fill="hold"/>
                                        <p:tgtEl>
                                          <p:spTgt spid="20484"/>
                                        </p:tgtEl>
                                      </p:cBhvr>
                                    </p:cmd>
                                  </p:childTnLst>
                                </p:cTn>
                              </p:par>
                              <p:par>
                                <p:cTn id="7" presetID="22" presetClass="entr" presetSubtype="1" fill="hold" grpId="0" nodeType="withEffect">
                                  <p:stCondLst>
                                    <p:cond delay="2000"/>
                                  </p:stCondLst>
                                  <p:childTnLst>
                                    <p:set>
                                      <p:cBhvr>
                                        <p:cTn id="8" dur="1" fill="hold">
                                          <p:stCondLst>
                                            <p:cond delay="0"/>
                                          </p:stCondLst>
                                        </p:cTn>
                                        <p:tgtEl>
                                          <p:spTgt spid="20482"/>
                                        </p:tgtEl>
                                        <p:attrNameLst>
                                          <p:attrName>style.visibility</p:attrName>
                                        </p:attrNameLst>
                                      </p:cBhvr>
                                      <p:to>
                                        <p:strVal val="visible"/>
                                      </p:to>
                                    </p:set>
                                    <p:animEffect transition="in" filter="wipe(up)">
                                      <p:cBhvr>
                                        <p:cTn id="9" dur="500"/>
                                        <p:tgtEl>
                                          <p:spTgt spid="20482"/>
                                        </p:tgtEl>
                                      </p:cBhvr>
                                    </p:animEffect>
                                  </p:childTnLst>
                                </p:cTn>
                              </p:par>
                              <p:par>
                                <p:cTn id="10" presetID="22" presetClass="entr" presetSubtype="8" fill="hold" grpId="0" nodeType="withEffect">
                                  <p:stCondLst>
                                    <p:cond delay="350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wipe(left)">
                                      <p:cBhvr>
                                        <p:cTn id="12" dur="500"/>
                                        <p:tgtEl>
                                          <p:spTgt spid="20483">
                                            <p:txEl>
                                              <p:pRg st="0" end="0"/>
                                            </p:txEl>
                                          </p:spTgt>
                                        </p:tgtEl>
                                      </p:cBhvr>
                                    </p:animEffect>
                                  </p:childTnLst>
                                </p:cTn>
                              </p:par>
                              <p:par>
                                <p:cTn id="13" presetID="22" presetClass="entr" presetSubtype="8" fill="hold" grpId="0" nodeType="withEffect">
                                  <p:stCondLst>
                                    <p:cond delay="6000"/>
                                  </p:stCondLst>
                                  <p:childTnLst>
                                    <p:set>
                                      <p:cBhvr>
                                        <p:cTn id="14" dur="1" fill="hold">
                                          <p:stCondLst>
                                            <p:cond delay="0"/>
                                          </p:stCondLst>
                                        </p:cTn>
                                        <p:tgtEl>
                                          <p:spTgt spid="20483">
                                            <p:txEl>
                                              <p:pRg st="1" end="1"/>
                                            </p:txEl>
                                          </p:spTgt>
                                        </p:tgtEl>
                                        <p:attrNameLst>
                                          <p:attrName>style.visibility</p:attrName>
                                        </p:attrNameLst>
                                      </p:cBhvr>
                                      <p:to>
                                        <p:strVal val="visible"/>
                                      </p:to>
                                    </p:set>
                                    <p:animEffect transition="in" filter="wipe(left)">
                                      <p:cBhvr>
                                        <p:cTn id="15" dur="500"/>
                                        <p:tgtEl>
                                          <p:spTgt spid="20483">
                                            <p:txEl>
                                              <p:pRg st="1" end="1"/>
                                            </p:txEl>
                                          </p:spTgt>
                                        </p:tgtEl>
                                      </p:cBhvr>
                                    </p:animEffect>
                                  </p:childTnLst>
                                </p:cTn>
                              </p:par>
                              <p:par>
                                <p:cTn id="16" presetID="22" presetClass="entr" presetSubtype="8" fill="hold" grpId="0" nodeType="withEffect">
                                  <p:stCondLst>
                                    <p:cond delay="7500"/>
                                  </p:stCondLst>
                                  <p:childTnLst>
                                    <p:set>
                                      <p:cBhvr>
                                        <p:cTn id="17" dur="1" fill="hold">
                                          <p:stCondLst>
                                            <p:cond delay="0"/>
                                          </p:stCondLst>
                                        </p:cTn>
                                        <p:tgtEl>
                                          <p:spTgt spid="20483">
                                            <p:txEl>
                                              <p:pRg st="2" end="2"/>
                                            </p:txEl>
                                          </p:spTgt>
                                        </p:tgtEl>
                                        <p:attrNameLst>
                                          <p:attrName>style.visibility</p:attrName>
                                        </p:attrNameLst>
                                      </p:cBhvr>
                                      <p:to>
                                        <p:strVal val="visible"/>
                                      </p:to>
                                    </p:set>
                                    <p:animEffect transition="in" filter="wipe(left)">
                                      <p:cBhvr>
                                        <p:cTn id="18" dur="500"/>
                                        <p:tgtEl>
                                          <p:spTgt spid="20483">
                                            <p:txEl>
                                              <p:pRg st="2" end="2"/>
                                            </p:txEl>
                                          </p:spTgt>
                                        </p:tgtEl>
                                      </p:cBhvr>
                                    </p:animEffect>
                                  </p:childTnLst>
                                </p:cTn>
                              </p:par>
                              <p:par>
                                <p:cTn id="19" presetID="22" presetClass="entr" presetSubtype="8" fill="hold" grpId="0" nodeType="withEffect">
                                  <p:stCondLst>
                                    <p:cond delay="10000"/>
                                  </p:stCondLst>
                                  <p:childTnLst>
                                    <p:set>
                                      <p:cBhvr>
                                        <p:cTn id="20" dur="1" fill="hold">
                                          <p:stCondLst>
                                            <p:cond delay="0"/>
                                          </p:stCondLst>
                                        </p:cTn>
                                        <p:tgtEl>
                                          <p:spTgt spid="20483">
                                            <p:txEl>
                                              <p:pRg st="3" end="3"/>
                                            </p:txEl>
                                          </p:spTgt>
                                        </p:tgtEl>
                                        <p:attrNameLst>
                                          <p:attrName>style.visibility</p:attrName>
                                        </p:attrNameLst>
                                      </p:cBhvr>
                                      <p:to>
                                        <p:strVal val="visible"/>
                                      </p:to>
                                    </p:set>
                                    <p:animEffect transition="in" filter="wipe(left)">
                                      <p:cBhvr>
                                        <p:cTn id="21" dur="500"/>
                                        <p:tgtEl>
                                          <p:spTgt spid="20483">
                                            <p:txEl>
                                              <p:pRg st="3" end="3"/>
                                            </p:txEl>
                                          </p:spTgt>
                                        </p:tgtEl>
                                      </p:cBhvr>
                                    </p:animEffect>
                                  </p:childTnLst>
                                </p:cTn>
                              </p:par>
                              <p:par>
                                <p:cTn id="22" presetID="22" presetClass="entr" presetSubtype="8" fill="hold" grpId="0" nodeType="withEffect">
                                  <p:stCondLst>
                                    <p:cond delay="11000"/>
                                  </p:stCondLst>
                                  <p:childTnLst>
                                    <p:set>
                                      <p:cBhvr>
                                        <p:cTn id="23" dur="1" fill="hold">
                                          <p:stCondLst>
                                            <p:cond delay="0"/>
                                          </p:stCondLst>
                                        </p:cTn>
                                        <p:tgtEl>
                                          <p:spTgt spid="20483">
                                            <p:txEl>
                                              <p:pRg st="4" end="4"/>
                                            </p:txEl>
                                          </p:spTgt>
                                        </p:tgtEl>
                                        <p:attrNameLst>
                                          <p:attrName>style.visibility</p:attrName>
                                        </p:attrNameLst>
                                      </p:cBhvr>
                                      <p:to>
                                        <p:strVal val="visible"/>
                                      </p:to>
                                    </p:set>
                                    <p:animEffect transition="in" filter="wipe(left)">
                                      <p:cBhvr>
                                        <p:cTn id="24" dur="500"/>
                                        <p:tgtEl>
                                          <p:spTgt spid="20483">
                                            <p:txEl>
                                              <p:pRg st="4" end="4"/>
                                            </p:txEl>
                                          </p:spTgt>
                                        </p:tgtEl>
                                      </p:cBhvr>
                                    </p:animEffect>
                                  </p:childTnLst>
                                </p:cTn>
                              </p:par>
                              <p:par>
                                <p:cTn id="25" presetID="22" presetClass="entr" presetSubtype="8" fill="hold" grpId="0" nodeType="withEffect">
                                  <p:stCondLst>
                                    <p:cond delay="13000"/>
                                  </p:stCondLst>
                                  <p:childTnLst>
                                    <p:set>
                                      <p:cBhvr>
                                        <p:cTn id="26" dur="1" fill="hold">
                                          <p:stCondLst>
                                            <p:cond delay="0"/>
                                          </p:stCondLst>
                                        </p:cTn>
                                        <p:tgtEl>
                                          <p:spTgt spid="20483">
                                            <p:txEl>
                                              <p:pRg st="5" end="5"/>
                                            </p:txEl>
                                          </p:spTgt>
                                        </p:tgtEl>
                                        <p:attrNameLst>
                                          <p:attrName>style.visibility</p:attrName>
                                        </p:attrNameLst>
                                      </p:cBhvr>
                                      <p:to>
                                        <p:strVal val="visible"/>
                                      </p:to>
                                    </p:set>
                                    <p:animEffect transition="in" filter="wipe(left)">
                                      <p:cBhvr>
                                        <p:cTn id="27" dur="500"/>
                                        <p:tgtEl>
                                          <p:spTgt spid="20483">
                                            <p:txEl>
                                              <p:pRg st="5" end="5"/>
                                            </p:txEl>
                                          </p:spTgt>
                                        </p:tgtEl>
                                      </p:cBhvr>
                                    </p:animEffect>
                                  </p:childTnLst>
                                </p:cTn>
                              </p:par>
                              <p:par>
                                <p:cTn id="28" presetID="22" presetClass="entr" presetSubtype="8" fill="hold" grpId="0" nodeType="withEffect">
                                  <p:stCondLst>
                                    <p:cond delay="14000"/>
                                  </p:stCondLst>
                                  <p:childTnLst>
                                    <p:set>
                                      <p:cBhvr>
                                        <p:cTn id="29" dur="1" fill="hold">
                                          <p:stCondLst>
                                            <p:cond delay="0"/>
                                          </p:stCondLst>
                                        </p:cTn>
                                        <p:tgtEl>
                                          <p:spTgt spid="20483">
                                            <p:txEl>
                                              <p:pRg st="6" end="6"/>
                                            </p:txEl>
                                          </p:spTgt>
                                        </p:tgtEl>
                                        <p:attrNameLst>
                                          <p:attrName>style.visibility</p:attrName>
                                        </p:attrNameLst>
                                      </p:cBhvr>
                                      <p:to>
                                        <p:strVal val="visible"/>
                                      </p:to>
                                    </p:set>
                                    <p:animEffect transition="in" filter="wipe(left)">
                                      <p:cBhvr>
                                        <p:cTn id="30" dur="500"/>
                                        <p:tgtEl>
                                          <p:spTgt spid="20483">
                                            <p:txEl>
                                              <p:pRg st="6" end="6"/>
                                            </p:txEl>
                                          </p:spTgt>
                                        </p:tgtEl>
                                      </p:cBhvr>
                                    </p:animEffect>
                                  </p:childTnLst>
                                </p:cTn>
                              </p:par>
                              <p:par>
                                <p:cTn id="31" presetID="22" presetClass="entr" presetSubtype="8" fill="hold" grpId="0" nodeType="withEffect">
                                  <p:stCondLst>
                                    <p:cond delay="15500"/>
                                  </p:stCondLst>
                                  <p:childTnLst>
                                    <p:set>
                                      <p:cBhvr>
                                        <p:cTn id="32" dur="1" fill="hold">
                                          <p:stCondLst>
                                            <p:cond delay="0"/>
                                          </p:stCondLst>
                                        </p:cTn>
                                        <p:tgtEl>
                                          <p:spTgt spid="20483">
                                            <p:txEl>
                                              <p:pRg st="7" end="7"/>
                                            </p:txEl>
                                          </p:spTgt>
                                        </p:tgtEl>
                                        <p:attrNameLst>
                                          <p:attrName>style.visibility</p:attrName>
                                        </p:attrNameLst>
                                      </p:cBhvr>
                                      <p:to>
                                        <p:strVal val="visible"/>
                                      </p:to>
                                    </p:set>
                                    <p:animEffect transition="in" filter="wipe(left)">
                                      <p:cBhvr>
                                        <p:cTn id="33" dur="500"/>
                                        <p:tgtEl>
                                          <p:spTgt spid="204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4"/>
                <p:tgtEl>
                  <p:spTgt spid="20484"/>
                </p:tgtEl>
              </p:cMediaNode>
            </p:audio>
          </p:childTnLst>
        </p:cTn>
      </p:par>
    </p:tnLst>
    <p:bldLst>
      <p:bldP spid="20482" grpId="0" animBg="1"/>
      <p:bldP spid="2048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1505"/>
          <p:cNvSpPr>
            <a:spLocks noGrp="1"/>
          </p:cNvSpPr>
          <p:nvPr>
            <p:ph type="title" idx="4294967295"/>
          </p:nvPr>
        </p:nvSpPr>
        <p:spPr>
          <a:xfrm>
            <a:off x="428625" y="-17462"/>
            <a:ext cx="8229601" cy="1143000"/>
          </a:xfrm>
          <a:ln/>
        </p:spPr>
        <p:txBody>
          <a:bodyPr wrap="square" lIns="91440" tIns="45720" rIns="91440" bIns="45720" anchor="ctr">
            <a:normAutofit fontScale="90000"/>
          </a:bodyPr>
          <a:lstStyle/>
          <a:p>
            <a:r>
              <a:t/>
            </a:r>
            <a:br/>
            <a:r>
              <a:rPr lang="en-US" altLang="en-US" sz="3200" b="1" dirty="0"/>
              <a:t> THREATENED ABORTION.</a:t>
            </a:r>
            <a:r>
              <a:t/>
            </a:r>
            <a:br/>
            <a:r>
              <a:rPr lang="en-US" altLang="en-US" sz="3200" b="1" dirty="0"/>
              <a:t>OBSTETRIC MANAGEMENT.</a:t>
            </a:r>
            <a:r>
              <a:t/>
            </a:r>
            <a:br/>
            <a:r>
              <a:rPr lang="en-US" altLang="en-US" sz="3200" b="1" dirty="0"/>
              <a:t> </a:t>
            </a:r>
          </a:p>
        </p:txBody>
      </p:sp>
      <p:sp>
        <p:nvSpPr>
          <p:cNvPr id="21507" name="Content Placeholder 21506"/>
          <p:cNvSpPr>
            <a:spLocks noGrp="1"/>
          </p:cNvSpPr>
          <p:nvPr>
            <p:ph idx="4294967295"/>
          </p:nvPr>
        </p:nvSpPr>
        <p:spPr>
          <a:xfrm>
            <a:off x="250825" y="1600200"/>
            <a:ext cx="8569325" cy="4205288"/>
          </a:xfrm>
          <a:ln/>
        </p:spPr>
        <p:txBody>
          <a:bodyPr wrap="square" lIns="91440" tIns="45720" rIns="91440" bIns="45720" anchor="t" anchorCtr="0">
            <a:normAutofit fontScale="92500" lnSpcReduction="10000"/>
          </a:bodyPr>
          <a:lstStyle/>
          <a:p>
            <a:pPr algn="just">
              <a:buFont typeface="Wingdings" charset="2"/>
              <a:buChar char="q"/>
            </a:pPr>
            <a:r>
              <a:rPr lang="en-US" altLang="en-US" sz="2800" dirty="0">
                <a:latin typeface="Bookman Old Style" charset="0"/>
              </a:rPr>
              <a:t>An ultrasound should be performed to check for vitality and fetal characteristics.</a:t>
            </a:r>
          </a:p>
          <a:p>
            <a:pPr algn="just">
              <a:buNone/>
            </a:pPr>
            <a:endParaRPr/>
          </a:p>
          <a:p>
            <a:pPr algn="just">
              <a:buFont typeface="Wingdings" charset="2"/>
              <a:buChar char="q"/>
            </a:pPr>
            <a:r>
              <a:rPr lang="en-US" altLang="en-US" sz="2800" dirty="0">
                <a:latin typeface="Bookman Old Style" charset="0"/>
              </a:rPr>
              <a:t>The patient should rest in bed.</a:t>
            </a:r>
          </a:p>
          <a:p>
            <a:pPr algn="just">
              <a:buNone/>
            </a:pPr>
            <a:endParaRPr/>
          </a:p>
          <a:p>
            <a:pPr algn="just">
              <a:buFont typeface="Wingdings" charset="2"/>
              <a:buChar char="q"/>
            </a:pPr>
            <a:r>
              <a:rPr lang="en-US" altLang="en-US" sz="2800" dirty="0">
                <a:latin typeface="Bookman Old Style" charset="0"/>
              </a:rPr>
              <a:t>Neither hormonal drugs nor sedatives are used.</a:t>
            </a:r>
          </a:p>
          <a:p>
            <a:pPr algn="just">
              <a:buNone/>
            </a:pPr>
            <a:endParaRPr/>
          </a:p>
          <a:p>
            <a:pPr algn="just">
              <a:buFont typeface="Wingdings" charset="2"/>
              <a:buChar char="q"/>
            </a:pPr>
            <a:r>
              <a:rPr lang="en-US" altLang="en-US" sz="2800" dirty="0">
                <a:latin typeface="Bookman Old Style" charset="0"/>
              </a:rPr>
              <a:t>The pregnant woman and her family should be advised about the risk of pregnancy loss. </a:t>
            </a:r>
          </a:p>
        </p:txBody>
      </p:sp>
      <p:pic>
        <p:nvPicPr>
          <p:cNvPr id="21508"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396412" y="188913"/>
            <a:ext cx="304800" cy="3048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8740" fill="hold"/>
                                        <p:tgtEl>
                                          <p:spTgt spid="21508"/>
                                        </p:tgtEl>
                                      </p:cBhvr>
                                    </p:cmd>
                                  </p:childTnLst>
                                </p:cTn>
                              </p:par>
                              <p:par>
                                <p:cTn id="7" presetID="22" presetClass="entr" presetSubtype="1" fill="hold" grpId="0" nodeType="withEffect">
                                  <p:stCondLst>
                                    <p:cond delay="3000"/>
                                  </p:stCondLst>
                                  <p:childTnLst>
                                    <p:set>
                                      <p:cBhvr>
                                        <p:cTn id="8" dur="1" fill="hold">
                                          <p:stCondLst>
                                            <p:cond delay="0"/>
                                          </p:stCondLst>
                                        </p:cTn>
                                        <p:tgtEl>
                                          <p:spTgt spid="21506"/>
                                        </p:tgtEl>
                                        <p:attrNameLst>
                                          <p:attrName>style.visibility</p:attrName>
                                        </p:attrNameLst>
                                      </p:cBhvr>
                                      <p:to>
                                        <p:strVal val="visible"/>
                                      </p:to>
                                    </p:set>
                                    <p:animEffect transition="in" filter="wipe(up)">
                                      <p:cBhvr>
                                        <p:cTn id="9" dur="500"/>
                                        <p:tgtEl>
                                          <p:spTgt spid="21506"/>
                                        </p:tgtEl>
                                      </p:cBhvr>
                                    </p:animEffect>
                                  </p:childTnLst>
                                </p:cTn>
                              </p:par>
                              <p:par>
                                <p:cTn id="10" presetID="22" presetClass="entr" presetSubtype="1" fill="hold" grpId="0" nodeType="withEffect">
                                  <p:stCondLst>
                                    <p:cond delay="450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wipe(up)">
                                      <p:cBhvr>
                                        <p:cTn id="12" dur="500"/>
                                        <p:tgtEl>
                                          <p:spTgt spid="21507">
                                            <p:txEl>
                                              <p:pRg st="0" end="0"/>
                                            </p:txEl>
                                          </p:spTgt>
                                        </p:tgtEl>
                                      </p:cBhvr>
                                    </p:animEffect>
                                  </p:childTnLst>
                                </p:cTn>
                              </p:par>
                              <p:par>
                                <p:cTn id="13" presetID="22" presetClass="entr" presetSubtype="1" fill="hold" grpId="0" nodeType="withEffect">
                                  <p:stCondLst>
                                    <p:cond delay="9000"/>
                                  </p:stCondLst>
                                  <p:childTnLst>
                                    <p:set>
                                      <p:cBhvr>
                                        <p:cTn id="14" dur="1" fill="hold">
                                          <p:stCondLst>
                                            <p:cond delay="0"/>
                                          </p:stCondLst>
                                        </p:cTn>
                                        <p:tgtEl>
                                          <p:spTgt spid="21507">
                                            <p:txEl>
                                              <p:pRg st="2" end="2"/>
                                            </p:txEl>
                                          </p:spTgt>
                                        </p:tgtEl>
                                        <p:attrNameLst>
                                          <p:attrName>style.visibility</p:attrName>
                                        </p:attrNameLst>
                                      </p:cBhvr>
                                      <p:to>
                                        <p:strVal val="visible"/>
                                      </p:to>
                                    </p:set>
                                    <p:animEffect transition="in" filter="wipe(up)">
                                      <p:cBhvr>
                                        <p:cTn id="15" dur="500"/>
                                        <p:tgtEl>
                                          <p:spTgt spid="21507">
                                            <p:txEl>
                                              <p:pRg st="2" end="2"/>
                                            </p:txEl>
                                          </p:spTgt>
                                        </p:tgtEl>
                                      </p:cBhvr>
                                    </p:animEffect>
                                  </p:childTnLst>
                                </p:cTn>
                              </p:par>
                              <p:par>
                                <p:cTn id="16" presetID="22" presetClass="entr" presetSubtype="1" fill="hold" grpId="0" nodeType="withEffect">
                                  <p:stCondLst>
                                    <p:cond delay="11000"/>
                                  </p:stCondLst>
                                  <p:childTnLst>
                                    <p:set>
                                      <p:cBhvr>
                                        <p:cTn id="17" dur="1" fill="hold">
                                          <p:stCondLst>
                                            <p:cond delay="0"/>
                                          </p:stCondLst>
                                        </p:cTn>
                                        <p:tgtEl>
                                          <p:spTgt spid="21507">
                                            <p:txEl>
                                              <p:pRg st="4" end="4"/>
                                            </p:txEl>
                                          </p:spTgt>
                                        </p:tgtEl>
                                        <p:attrNameLst>
                                          <p:attrName>style.visibility</p:attrName>
                                        </p:attrNameLst>
                                      </p:cBhvr>
                                      <p:to>
                                        <p:strVal val="visible"/>
                                      </p:to>
                                    </p:set>
                                    <p:animEffect transition="in" filter="wipe(up)">
                                      <p:cBhvr>
                                        <p:cTn id="18" dur="500"/>
                                        <p:tgtEl>
                                          <p:spTgt spid="21507">
                                            <p:txEl>
                                              <p:pRg st="4" end="4"/>
                                            </p:txEl>
                                          </p:spTgt>
                                        </p:tgtEl>
                                      </p:cBhvr>
                                    </p:animEffect>
                                  </p:childTnLst>
                                </p:cTn>
                              </p:par>
                              <p:par>
                                <p:cTn id="19" presetID="22" presetClass="entr" presetSubtype="1" fill="hold" grpId="0" nodeType="withEffect">
                                  <p:stCondLst>
                                    <p:cond delay="14000"/>
                                  </p:stCondLst>
                                  <p:childTnLst>
                                    <p:set>
                                      <p:cBhvr>
                                        <p:cTn id="20" dur="1" fill="hold">
                                          <p:stCondLst>
                                            <p:cond delay="0"/>
                                          </p:stCondLst>
                                        </p:cTn>
                                        <p:tgtEl>
                                          <p:spTgt spid="21507">
                                            <p:txEl>
                                              <p:pRg st="6" end="6"/>
                                            </p:txEl>
                                          </p:spTgt>
                                        </p:tgtEl>
                                        <p:attrNameLst>
                                          <p:attrName>style.visibility</p:attrName>
                                        </p:attrNameLst>
                                      </p:cBhvr>
                                      <p:to>
                                        <p:strVal val="visible"/>
                                      </p:to>
                                    </p:set>
                                    <p:animEffect transition="in" filter="wipe(up)">
                                      <p:cBhvr>
                                        <p:cTn id="21" dur="5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p:tgtEl>
                  <p:spTgt spid="21508"/>
                </p:tgtEl>
              </p:cMediaNode>
            </p:audio>
          </p:childTnLst>
        </p:cTn>
      </p:par>
    </p:tnLst>
    <p:bldLst>
      <p:bldP spid="21506" grpId="0" animBg="1"/>
      <p:bldP spid="2150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2529"/>
          <p:cNvSpPr>
            <a:spLocks noGrp="1"/>
          </p:cNvSpPr>
          <p:nvPr>
            <p:ph type="title" idx="4294967295"/>
          </p:nvPr>
        </p:nvSpPr>
        <p:spPr>
          <a:xfrm>
            <a:off x="457200" y="-26987"/>
            <a:ext cx="8229600" cy="777875"/>
          </a:xfrm>
          <a:ln/>
        </p:spPr>
        <p:txBody>
          <a:bodyPr wrap="square" lIns="91440" tIns="45720" rIns="91440" bIns="45720" anchor="ctr">
            <a:normAutofit fontScale="90000"/>
          </a:bodyPr>
          <a:lstStyle/>
          <a:p>
            <a:r>
              <a:t/>
            </a:r>
            <a:br/>
            <a:r>
              <a:rPr lang="en-US" altLang="en-US" sz="3000" b="1" dirty="0"/>
              <a:t>INEVITABLE OR IMMINENT ABORTION</a:t>
            </a:r>
            <a:r>
              <a:t/>
            </a:r>
            <a:br/>
            <a:endParaRPr/>
          </a:p>
        </p:txBody>
      </p:sp>
      <p:sp>
        <p:nvSpPr>
          <p:cNvPr id="22531" name="Content Placeholder 22530"/>
          <p:cNvSpPr>
            <a:spLocks noGrp="1"/>
          </p:cNvSpPr>
          <p:nvPr>
            <p:ph idx="4294967295"/>
          </p:nvPr>
        </p:nvSpPr>
        <p:spPr>
          <a:xfrm>
            <a:off x="179388" y="1008063"/>
            <a:ext cx="8785224" cy="5661025"/>
          </a:xfrm>
          <a:ln/>
        </p:spPr>
        <p:txBody>
          <a:bodyPr wrap="square" lIns="91440" tIns="45720" rIns="91440" bIns="45720" anchor="t" anchorCtr="0">
            <a:normAutofit lnSpcReduction="10000"/>
          </a:bodyPr>
          <a:lstStyle/>
          <a:p>
            <a:pPr algn="just">
              <a:buFont typeface="Wingdings" charset="2"/>
              <a:buChar char="q"/>
            </a:pPr>
            <a:r>
              <a:rPr lang="en-US" altLang="en-US" sz="2800" dirty="0">
                <a:latin typeface="Bookman Old Style" charset="0"/>
              </a:rPr>
              <a:t>Cervix dilatation.</a:t>
            </a:r>
          </a:p>
          <a:p>
            <a:pPr algn="just">
              <a:buNone/>
            </a:pPr>
            <a:endParaRPr/>
          </a:p>
          <a:p>
            <a:pPr algn="just">
              <a:buFont typeface="Wingdings" charset="2"/>
              <a:buChar char="q"/>
            </a:pPr>
            <a:r>
              <a:rPr lang="en-US" altLang="en-US" sz="2800" dirty="0">
                <a:latin typeface="Bookman Old Style" charset="0"/>
              </a:rPr>
              <a:t>The volume of blood loss is more severe, but there is no product of conception in the vagina.</a:t>
            </a:r>
          </a:p>
          <a:p>
            <a:pPr algn="just">
              <a:buNone/>
            </a:pPr>
            <a:endParaRPr/>
          </a:p>
          <a:p>
            <a:pPr algn="just">
              <a:buFont typeface="Wingdings" charset="2"/>
              <a:buChar char="q"/>
            </a:pPr>
            <a:r>
              <a:rPr lang="en-US" altLang="en-US" sz="2800" dirty="0">
                <a:latin typeface="Bookman Old Style" charset="0"/>
              </a:rPr>
              <a:t>Colicky pains in the inferior hemi abdomen, with increased sensitivity in the epigastrium.</a:t>
            </a:r>
          </a:p>
          <a:p>
            <a:pPr algn="just">
              <a:buNone/>
            </a:pPr>
            <a:endParaRPr/>
          </a:p>
          <a:p>
            <a:pPr algn="just">
              <a:buFont typeface="Wingdings" charset="2"/>
              <a:buChar char="q"/>
            </a:pPr>
            <a:r>
              <a:rPr lang="en-US" altLang="en-US" sz="2800" dirty="0">
                <a:latin typeface="Bookman Old Style" charset="0"/>
              </a:rPr>
              <a:t>After being confirmed that pregnancy cannot reach</a:t>
            </a:r>
            <a:r>
              <a:rPr lang="en-US" altLang="en-US" sz="2800" b="1" dirty="0">
                <a:latin typeface="Bookman Old Style" charset="0"/>
              </a:rPr>
              <a:t> </a:t>
            </a:r>
            <a:r>
              <a:rPr lang="en-US" altLang="en-US" sz="2800" dirty="0">
                <a:latin typeface="Bookman Old Style" charset="0"/>
              </a:rPr>
              <a:t>fetal viability due to dilation of the cervix and severe hemorrhage, uterine evacuation and cavity aspiration will be performed. </a:t>
            </a:r>
          </a:p>
        </p:txBody>
      </p:sp>
      <p:pic>
        <p:nvPicPr>
          <p:cNvPr id="22532"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324976" y="115888"/>
            <a:ext cx="304800" cy="3048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45136" fill="hold"/>
                                        <p:tgtEl>
                                          <p:spTgt spid="22532"/>
                                        </p:tgtEl>
                                      </p:cBhvr>
                                    </p:cmd>
                                  </p:childTnLst>
                                </p:cTn>
                              </p:par>
                              <p:par>
                                <p:cTn id="7" presetID="22" presetClass="entr" presetSubtype="8" fill="hold" grpId="0" nodeType="withEffect">
                                  <p:stCondLst>
                                    <p:cond delay="2500"/>
                                  </p:stCondLst>
                                  <p:childTnLst>
                                    <p:set>
                                      <p:cBhvr>
                                        <p:cTn id="8" dur="1" fill="hold">
                                          <p:stCondLst>
                                            <p:cond delay="0"/>
                                          </p:stCondLst>
                                        </p:cTn>
                                        <p:tgtEl>
                                          <p:spTgt spid="22530"/>
                                        </p:tgtEl>
                                        <p:attrNameLst>
                                          <p:attrName>style.visibility</p:attrName>
                                        </p:attrNameLst>
                                      </p:cBhvr>
                                      <p:to>
                                        <p:strVal val="visible"/>
                                      </p:to>
                                    </p:set>
                                    <p:animEffect transition="in" filter="wipe(left)">
                                      <p:cBhvr>
                                        <p:cTn id="9" dur="500"/>
                                        <p:tgtEl>
                                          <p:spTgt spid="22530"/>
                                        </p:tgtEl>
                                      </p:cBhvr>
                                    </p:animEffect>
                                  </p:childTnLst>
                                </p:cTn>
                              </p:par>
                              <p:par>
                                <p:cTn id="10" presetID="22" presetClass="entr" presetSubtype="1" fill="hold" grpId="0" nodeType="withEffect">
                                  <p:stCondLst>
                                    <p:cond delay="700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wipe(up)">
                                      <p:cBhvr>
                                        <p:cTn id="12" dur="500"/>
                                        <p:tgtEl>
                                          <p:spTgt spid="22531">
                                            <p:txEl>
                                              <p:pRg st="0" end="0"/>
                                            </p:txEl>
                                          </p:spTgt>
                                        </p:tgtEl>
                                      </p:cBhvr>
                                    </p:animEffect>
                                  </p:childTnLst>
                                </p:cTn>
                              </p:par>
                              <p:par>
                                <p:cTn id="13" presetID="22" presetClass="entr" presetSubtype="1" fill="hold" grpId="0" nodeType="withEffect">
                                  <p:stCondLst>
                                    <p:cond delay="8500"/>
                                  </p:stCondLst>
                                  <p:childTnLst>
                                    <p:set>
                                      <p:cBhvr>
                                        <p:cTn id="14" dur="1" fill="hold">
                                          <p:stCondLst>
                                            <p:cond delay="0"/>
                                          </p:stCondLst>
                                        </p:cTn>
                                        <p:tgtEl>
                                          <p:spTgt spid="22531">
                                            <p:txEl>
                                              <p:pRg st="2" end="2"/>
                                            </p:txEl>
                                          </p:spTgt>
                                        </p:tgtEl>
                                        <p:attrNameLst>
                                          <p:attrName>style.visibility</p:attrName>
                                        </p:attrNameLst>
                                      </p:cBhvr>
                                      <p:to>
                                        <p:strVal val="visible"/>
                                      </p:to>
                                    </p:set>
                                    <p:animEffect transition="in" filter="wipe(up)">
                                      <p:cBhvr>
                                        <p:cTn id="15" dur="500"/>
                                        <p:tgtEl>
                                          <p:spTgt spid="22531">
                                            <p:txEl>
                                              <p:pRg st="2" end="2"/>
                                            </p:txEl>
                                          </p:spTgt>
                                        </p:tgtEl>
                                      </p:cBhvr>
                                    </p:animEffect>
                                  </p:childTnLst>
                                </p:cTn>
                              </p:par>
                              <p:par>
                                <p:cTn id="16" presetID="22" presetClass="entr" presetSubtype="1" fill="hold" grpId="0" nodeType="withEffect">
                                  <p:stCondLst>
                                    <p:cond delay="16000"/>
                                  </p:stCondLst>
                                  <p:childTnLst>
                                    <p:set>
                                      <p:cBhvr>
                                        <p:cTn id="17" dur="1" fill="hold">
                                          <p:stCondLst>
                                            <p:cond delay="0"/>
                                          </p:stCondLst>
                                        </p:cTn>
                                        <p:tgtEl>
                                          <p:spTgt spid="22531">
                                            <p:txEl>
                                              <p:pRg st="4" end="4"/>
                                            </p:txEl>
                                          </p:spTgt>
                                        </p:tgtEl>
                                        <p:attrNameLst>
                                          <p:attrName>style.visibility</p:attrName>
                                        </p:attrNameLst>
                                      </p:cBhvr>
                                      <p:to>
                                        <p:strVal val="visible"/>
                                      </p:to>
                                    </p:set>
                                    <p:animEffect transition="in" filter="wipe(up)">
                                      <p:cBhvr>
                                        <p:cTn id="18" dur="500"/>
                                        <p:tgtEl>
                                          <p:spTgt spid="22531">
                                            <p:txEl>
                                              <p:pRg st="4" end="4"/>
                                            </p:txEl>
                                          </p:spTgt>
                                        </p:tgtEl>
                                      </p:cBhvr>
                                    </p:animEffect>
                                  </p:childTnLst>
                                </p:cTn>
                              </p:par>
                              <p:par>
                                <p:cTn id="19" presetID="22" presetClass="entr" presetSubtype="1" fill="hold" grpId="0" nodeType="withEffect">
                                  <p:stCondLst>
                                    <p:cond delay="22000"/>
                                  </p:stCondLst>
                                  <p:childTnLst>
                                    <p:set>
                                      <p:cBhvr>
                                        <p:cTn id="20" dur="1" fill="hold">
                                          <p:stCondLst>
                                            <p:cond delay="0"/>
                                          </p:stCondLst>
                                        </p:cTn>
                                        <p:tgtEl>
                                          <p:spTgt spid="22531">
                                            <p:txEl>
                                              <p:pRg st="6" end="6"/>
                                            </p:txEl>
                                          </p:spTgt>
                                        </p:tgtEl>
                                        <p:attrNameLst>
                                          <p:attrName>style.visibility</p:attrName>
                                        </p:attrNameLst>
                                      </p:cBhvr>
                                      <p:to>
                                        <p:strVal val="visible"/>
                                      </p:to>
                                    </p:set>
                                    <p:animEffect transition="in" filter="wipe(up)">
                                      <p:cBhvr>
                                        <p:cTn id="21" dur="500"/>
                                        <p:tgtEl>
                                          <p:spTgt spid="22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p:tgtEl>
                  <p:spTgt spid="22532"/>
                </p:tgtEl>
              </p:cMediaNode>
            </p:audio>
          </p:childTnLst>
        </p:cTn>
      </p:par>
    </p:tnLst>
    <p:bldLst>
      <p:bldP spid="22530" grpId="0" animBg="1"/>
      <p:bldP spid="2253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3553"/>
          <p:cNvSpPr>
            <a:spLocks noGrp="1"/>
          </p:cNvSpPr>
          <p:nvPr>
            <p:ph type="title" idx="4294967295"/>
          </p:nvPr>
        </p:nvSpPr>
        <p:spPr>
          <a:xfrm>
            <a:off x="457200" y="274638"/>
            <a:ext cx="8229600" cy="850900"/>
          </a:xfrm>
          <a:ln/>
        </p:spPr>
        <p:txBody>
          <a:bodyPr wrap="square" lIns="91440" tIns="45720" rIns="91440" bIns="45720" anchor="ctr"/>
          <a:lstStyle/>
          <a:p>
            <a:r>
              <a:rPr lang="en-US" altLang="en-US" sz="3200" b="1" dirty="0"/>
              <a:t>INCOMPLETE ABORTION</a:t>
            </a:r>
          </a:p>
        </p:txBody>
      </p:sp>
      <p:sp>
        <p:nvSpPr>
          <p:cNvPr id="23555" name="Content Placeholder 23554"/>
          <p:cNvSpPr>
            <a:spLocks noGrp="1"/>
          </p:cNvSpPr>
          <p:nvPr>
            <p:ph idx="4294967295"/>
          </p:nvPr>
        </p:nvSpPr>
        <p:spPr>
          <a:xfrm>
            <a:off x="500063" y="1863725"/>
            <a:ext cx="8229599" cy="2573338"/>
          </a:xfrm>
          <a:solidFill>
            <a:srgbClr val="4F81BD">
              <a:alpha val="27058"/>
            </a:srgbClr>
          </a:solidFill>
          <a:ln w="44450">
            <a:solidFill>
              <a:srgbClr val="4F81BD"/>
            </a:solidFill>
          </a:ln>
        </p:spPr>
        <p:txBody>
          <a:bodyPr wrap="square" lIns="91440" tIns="45720" rIns="91440" bIns="45720" anchor="t" anchorCtr="0">
            <a:normAutofit lnSpcReduction="10000"/>
          </a:bodyPr>
          <a:lstStyle/>
          <a:p>
            <a:pPr algn="just">
              <a:buNone/>
            </a:pPr>
            <a:r>
              <a:rPr lang="en-US" altLang="en-US" sz="2800" dirty="0">
                <a:latin typeface="Bookman Old Style" charset="0"/>
              </a:rPr>
              <a:t>Incomplete abortion is defined when partial tissue of pregnancy is expelled before the 22 weeks´ gestational pregnancy. The placenta and fetus can be expelled together, but after this time, they are usually expelled separately.</a:t>
            </a:r>
          </a:p>
        </p:txBody>
      </p:sp>
      <p:pic>
        <p:nvPicPr>
          <p:cNvPr id="23556"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144000" y="188913"/>
            <a:ext cx="304800" cy="3048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7971" fill="hold"/>
                                        <p:tgtEl>
                                          <p:spTgt spid="23556"/>
                                        </p:tgtEl>
                                      </p:cBhvr>
                                    </p:cmd>
                                  </p:childTnLst>
                                </p:cTn>
                              </p:par>
                              <p:par>
                                <p:cTn id="7" presetID="22" presetClass="entr" presetSubtype="1" fill="hold" grpId="0" nodeType="withEffect">
                                  <p:stCondLst>
                                    <p:cond delay="2000"/>
                                  </p:stCondLst>
                                  <p:childTnLst>
                                    <p:set>
                                      <p:cBhvr>
                                        <p:cTn id="8" dur="1" fill="hold">
                                          <p:stCondLst>
                                            <p:cond delay="0"/>
                                          </p:stCondLst>
                                        </p:cTn>
                                        <p:tgtEl>
                                          <p:spTgt spid="23554"/>
                                        </p:tgtEl>
                                        <p:attrNameLst>
                                          <p:attrName>style.visibility</p:attrName>
                                        </p:attrNameLst>
                                      </p:cBhvr>
                                      <p:to>
                                        <p:strVal val="visible"/>
                                      </p:to>
                                    </p:set>
                                    <p:animEffect transition="in" filter="wipe(up)">
                                      <p:cBhvr>
                                        <p:cTn id="9" dur="500"/>
                                        <p:tgtEl>
                                          <p:spTgt spid="23554"/>
                                        </p:tgtEl>
                                      </p:cBhvr>
                                    </p:animEffect>
                                  </p:childTnLst>
                                </p:cTn>
                              </p:par>
                              <p:par>
                                <p:cTn id="10" presetID="22" presetClass="entr" presetSubtype="1" fill="hold" grpId="0" nodeType="withEffect">
                                  <p:stCondLst>
                                    <p:cond delay="4000"/>
                                  </p:stCondLst>
                                  <p:childTnLst>
                                    <p:set>
                                      <p:cBhvr>
                                        <p:cTn id="11" dur="1" fill="hold">
                                          <p:stCondLst>
                                            <p:cond delay="0"/>
                                          </p:stCondLst>
                                        </p:cTn>
                                        <p:tgtEl>
                                          <p:spTgt spid="23555">
                                            <p:bg/>
                                          </p:spTgt>
                                        </p:tgtEl>
                                        <p:attrNameLst>
                                          <p:attrName>style.visibility</p:attrName>
                                        </p:attrNameLst>
                                      </p:cBhvr>
                                      <p:to>
                                        <p:strVal val="visible"/>
                                      </p:to>
                                    </p:set>
                                    <p:animEffect transition="in" filter="wipe(up)">
                                      <p:cBhvr>
                                        <p:cTn id="12" dur="500"/>
                                        <p:tgtEl>
                                          <p:spTgt spid="23555">
                                            <p:bg/>
                                          </p:spTgt>
                                        </p:tgtEl>
                                      </p:cBhvr>
                                    </p:animEffect>
                                  </p:childTnLst>
                                </p:cTn>
                              </p:par>
                              <p:par>
                                <p:cTn id="13" presetID="22" presetClass="entr" presetSubtype="1" fill="hold" grpId="0" nodeType="withEffect">
                                  <p:stCondLst>
                                    <p:cond delay="4000"/>
                                  </p:stCondLst>
                                  <p:childTnLst>
                                    <p:set>
                                      <p:cBhvr>
                                        <p:cTn id="14" dur="1" fill="hold">
                                          <p:stCondLst>
                                            <p:cond delay="0"/>
                                          </p:stCondLst>
                                        </p:cTn>
                                        <p:tgtEl>
                                          <p:spTgt spid="23555">
                                            <p:txEl>
                                              <p:pRg st="0" end="0"/>
                                            </p:txEl>
                                          </p:spTgt>
                                        </p:tgtEl>
                                        <p:attrNameLst>
                                          <p:attrName>style.visibility</p:attrName>
                                        </p:attrNameLst>
                                      </p:cBhvr>
                                      <p:to>
                                        <p:strVal val="visible"/>
                                      </p:to>
                                    </p:set>
                                    <p:animEffect transition="in" filter="wipe(up)">
                                      <p:cBhvr>
                                        <p:cTn id="15" dur="500"/>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6"/>
                <p:tgtEl>
                  <p:spTgt spid="23556"/>
                </p:tgtEl>
              </p:cMediaNode>
            </p:audio>
          </p:childTnLst>
        </p:cTn>
      </p:par>
    </p:tnLst>
    <p:bldLst>
      <p:bldP spid="23554" grpId="0" animBg="1"/>
      <p:bldP spid="23555"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4577"/>
          <p:cNvSpPr>
            <a:spLocks noGrp="1"/>
          </p:cNvSpPr>
          <p:nvPr>
            <p:ph type="title" idx="4294967295"/>
          </p:nvPr>
        </p:nvSpPr>
        <p:spPr>
          <a:xfrm>
            <a:off x="107950" y="-26987"/>
            <a:ext cx="8856662" cy="1143000"/>
          </a:xfrm>
          <a:ln/>
        </p:spPr>
        <p:txBody>
          <a:bodyPr wrap="square" lIns="91440" tIns="45720" rIns="91440" bIns="45720" anchor="ctr">
            <a:normAutofit fontScale="90000"/>
          </a:bodyPr>
          <a:lstStyle/>
          <a:p>
            <a:r>
              <a:t/>
            </a:r>
            <a:br/>
            <a:r>
              <a:rPr lang="en-US" altLang="en-US" sz="3200" b="1" dirty="0"/>
              <a:t>INCOMPLETE ABORTION.</a:t>
            </a:r>
            <a:r>
              <a:t/>
            </a:r>
            <a:br/>
            <a:r>
              <a:rPr lang="en-US" altLang="en-US" sz="3200" b="1" dirty="0"/>
              <a:t>CLINICAL PICTURE.</a:t>
            </a:r>
            <a:r>
              <a:t/>
            </a:r>
            <a:br/>
            <a:endParaRPr/>
          </a:p>
        </p:txBody>
      </p:sp>
      <p:sp>
        <p:nvSpPr>
          <p:cNvPr id="24579" name="Content Placeholder 24578"/>
          <p:cNvSpPr>
            <a:spLocks noGrp="1"/>
          </p:cNvSpPr>
          <p:nvPr>
            <p:ph idx="4294967295"/>
          </p:nvPr>
        </p:nvSpPr>
        <p:spPr>
          <a:xfrm>
            <a:off x="428625" y="1412875"/>
            <a:ext cx="8247063" cy="3641725"/>
          </a:xfrm>
          <a:ln/>
        </p:spPr>
        <p:txBody>
          <a:bodyPr wrap="square" lIns="91440" tIns="45720" rIns="91440" bIns="45720" anchor="t" anchorCtr="0"/>
          <a:lstStyle/>
          <a:p>
            <a:pPr algn="just">
              <a:buFont typeface="Wingdings" charset="2"/>
              <a:buChar char="q"/>
            </a:pPr>
            <a:r>
              <a:rPr lang="en-US" altLang="en-US" sz="3000" dirty="0">
                <a:latin typeface="Bookman Old Style" charset="0"/>
              </a:rPr>
              <a:t>It is characterized by vaginal bleeding, colicky pain and the presence of expelled tissue</a:t>
            </a:r>
            <a:r>
              <a:rPr lang="en-US" altLang="en-US" sz="3000" dirty="0" smtClean="0">
                <a:latin typeface="Bookman Old Style" charset="0"/>
              </a:rPr>
              <a:t>.</a:t>
            </a:r>
            <a:endParaRPr/>
          </a:p>
          <a:p>
            <a:pPr algn="just">
              <a:buFont typeface="Wingdings" charset="2"/>
              <a:buChar char="q"/>
            </a:pPr>
            <a:r>
              <a:rPr lang="en-US" altLang="en-US" sz="3000" dirty="0">
                <a:latin typeface="Bookman Old Style" charset="0"/>
              </a:rPr>
              <a:t>On physical examination the cervix is effaced o dilated, bleeding is observed and, sometimes clots have been expelled.</a:t>
            </a:r>
          </a:p>
        </p:txBody>
      </p:sp>
      <p:pic>
        <p:nvPicPr>
          <p:cNvPr id="24580"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324976" y="188913"/>
            <a:ext cx="304800" cy="304800"/>
          </a:xfrm>
          <a:prstGeom prst="rect">
            <a:avLst/>
          </a:prstGeom>
          <a:noFill/>
          <a:ln>
            <a:noFill/>
          </a:ln>
        </p:spPr>
      </p:pic>
      <p:sp>
        <p:nvSpPr>
          <p:cNvPr id="24581" name="Rectangle 24580"/>
          <p:cNvSpPr>
            <a:spLocks/>
          </p:cNvSpPr>
          <p:nvPr/>
        </p:nvSpPr>
        <p:spPr>
          <a:xfrm>
            <a:off x="419100" y="4244340"/>
            <a:ext cx="8352472" cy="2351918"/>
          </a:xfrm>
          <a:prstGeom prst="rect">
            <a:avLst/>
          </a:prstGeom>
          <a:noFill/>
          <a:ln>
            <a:noFill/>
          </a:ln>
        </p:spPr>
        <p:txBody>
          <a:bodyPr>
            <a:spAutoFit/>
          </a:bodyPr>
          <a:lstStyle/>
          <a:p>
            <a:pPr algn="just">
              <a:buFont typeface="Wingdings" charset="2"/>
              <a:buChar char="q"/>
            </a:pPr>
            <a:r>
              <a:rPr lang="en-US" altLang="en-US" sz="3000" dirty="0">
                <a:latin typeface="Bookman Old Style" charset="0"/>
              </a:rPr>
              <a:t>In patients, after having an incomplete abortion, a careful suction curettage should be performed as soon as possible, to avoid possible complications.</a:t>
            </a:r>
          </a:p>
          <a:p>
            <a:pPr algn="just">
              <a:buFont typeface="Wingdings" charset="2"/>
              <a:buChar char="q"/>
            </a:pPr>
            <a:endParaRPr/>
          </a:p>
          <a:p>
            <a:pPr algn="just">
              <a:buFont typeface="Wingdings" charset="2"/>
              <a:buChar char="q"/>
            </a:pPr>
            <a:r>
              <a:rPr lang="en-US" altLang="en-US" sz="3000" dirty="0">
                <a:latin typeface="Bookman Old Style" charset="0"/>
              </a:rPr>
              <a:t>Patients who are rhesus negative should be given a prophylactic injection of anti- D immunoglobulin.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33707" fill="hold"/>
                                        <p:tgtEl>
                                          <p:spTgt spid="24580"/>
                                        </p:tgtEl>
                                      </p:cBhvr>
                                    </p:cmd>
                                  </p:childTnLst>
                                </p:cTn>
                              </p:par>
                              <p:par>
                                <p:cTn id="7" presetID="22" presetClass="entr" presetSubtype="8" fill="hold" grpId="0" nodeType="withEffect">
                                  <p:stCondLst>
                                    <p:cond delay="2500"/>
                                  </p:stCondLst>
                                  <p:childTnLst>
                                    <p:set>
                                      <p:cBhvr>
                                        <p:cTn id="8" dur="1" fill="hold">
                                          <p:stCondLst>
                                            <p:cond delay="0"/>
                                          </p:stCondLst>
                                        </p:cTn>
                                        <p:tgtEl>
                                          <p:spTgt spid="24578"/>
                                        </p:tgtEl>
                                        <p:attrNameLst>
                                          <p:attrName>style.visibility</p:attrName>
                                        </p:attrNameLst>
                                      </p:cBhvr>
                                      <p:to>
                                        <p:strVal val="visible"/>
                                      </p:to>
                                    </p:set>
                                    <p:animEffect transition="in" filter="wipe(left)">
                                      <p:cBhvr>
                                        <p:cTn id="9" dur="500"/>
                                        <p:tgtEl>
                                          <p:spTgt spid="24578"/>
                                        </p:tgtEl>
                                      </p:cBhvr>
                                    </p:animEffect>
                                  </p:childTnLst>
                                </p:cTn>
                              </p:par>
                              <p:par>
                                <p:cTn id="10" presetID="22" presetClass="entr" presetSubtype="1" fill="hold" grpId="0" nodeType="withEffect">
                                  <p:stCondLst>
                                    <p:cond delay="350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wipe(up)">
                                      <p:cBhvr>
                                        <p:cTn id="12" dur="500"/>
                                        <p:tgtEl>
                                          <p:spTgt spid="24579">
                                            <p:txEl>
                                              <p:pRg st="0" end="0"/>
                                            </p:txEl>
                                          </p:spTgt>
                                        </p:tgtEl>
                                      </p:cBhvr>
                                    </p:animEffect>
                                  </p:childTnLst>
                                </p:cTn>
                              </p:par>
                              <p:par>
                                <p:cTn id="13" presetID="22" presetClass="entr" presetSubtype="1" fill="hold" grpId="0" nodeType="withEffect">
                                  <p:stCondLst>
                                    <p:cond delay="10000"/>
                                  </p:stCondLst>
                                  <p:childTnLst>
                                    <p:set>
                                      <p:cBhvr>
                                        <p:cTn id="14" dur="1" fill="hold">
                                          <p:stCondLst>
                                            <p:cond delay="0"/>
                                          </p:stCondLst>
                                        </p:cTn>
                                        <p:tgtEl>
                                          <p:spTgt spid="24579">
                                            <p:txEl>
                                              <p:pRg st="1" end="1"/>
                                            </p:txEl>
                                          </p:spTgt>
                                        </p:tgtEl>
                                        <p:attrNameLst>
                                          <p:attrName>style.visibility</p:attrName>
                                        </p:attrNameLst>
                                      </p:cBhvr>
                                      <p:to>
                                        <p:strVal val="visible"/>
                                      </p:to>
                                    </p:set>
                                    <p:animEffect transition="in" filter="wipe(up)">
                                      <p:cBhvr>
                                        <p:cTn id="15" dur="500"/>
                                        <p:tgtEl>
                                          <p:spTgt spid="24579">
                                            <p:txEl>
                                              <p:pRg st="1" end="1"/>
                                            </p:txEl>
                                          </p:spTgt>
                                        </p:tgtEl>
                                      </p:cBhvr>
                                    </p:animEffect>
                                  </p:childTnLst>
                                </p:cTn>
                              </p:par>
                              <p:par>
                                <p:cTn id="16" presetID="22" presetClass="exit" presetSubtype="1" fill="hold" grpId="1" nodeType="withEffect">
                                  <p:stCondLst>
                                    <p:cond delay="17000"/>
                                  </p:stCondLst>
                                  <p:childTnLst>
                                    <p:animEffect transition="out" filter="wipe(up)">
                                      <p:cBhvr>
                                        <p:cTn id="17" dur="500"/>
                                        <p:tgtEl>
                                          <p:spTgt spid="24579">
                                            <p:txEl>
                                              <p:pRg st="0" end="0"/>
                                            </p:txEl>
                                          </p:spTgt>
                                        </p:tgtEl>
                                      </p:cBhvr>
                                    </p:animEffect>
                                    <p:set>
                                      <p:cBhvr>
                                        <p:cTn id="18" dur="1" fill="hold">
                                          <p:stCondLst>
                                            <p:cond delay="499"/>
                                          </p:stCondLst>
                                        </p:cTn>
                                        <p:tgtEl>
                                          <p:spTgt spid="24579">
                                            <p:txEl>
                                              <p:pRg st="0" end="0"/>
                                            </p:txEl>
                                          </p:spTgt>
                                        </p:tgtEl>
                                        <p:attrNameLst>
                                          <p:attrName>style.visibility</p:attrName>
                                        </p:attrNameLst>
                                      </p:cBhvr>
                                      <p:to>
                                        <p:strVal val="hidden"/>
                                      </p:to>
                                    </p:set>
                                  </p:childTnLst>
                                </p:cTn>
                              </p:par>
                              <p:par>
                                <p:cTn id="19" presetID="22" presetClass="exit" presetSubtype="1" fill="hold" grpId="1" nodeType="withEffect">
                                  <p:stCondLst>
                                    <p:cond delay="17000"/>
                                  </p:stCondLst>
                                  <p:childTnLst>
                                    <p:animEffect transition="out" filter="wipe(up)">
                                      <p:cBhvr>
                                        <p:cTn id="20" dur="500"/>
                                        <p:tgtEl>
                                          <p:spTgt spid="24579">
                                            <p:txEl>
                                              <p:pRg st="1" end="1"/>
                                            </p:txEl>
                                          </p:spTgt>
                                        </p:tgtEl>
                                      </p:cBhvr>
                                    </p:animEffect>
                                    <p:set>
                                      <p:cBhvr>
                                        <p:cTn id="21" dur="1" fill="hold">
                                          <p:stCondLst>
                                            <p:cond delay="499"/>
                                          </p:stCondLst>
                                        </p:cTn>
                                        <p:tgtEl>
                                          <p:spTgt spid="24579">
                                            <p:txEl>
                                              <p:pRg st="1" end="1"/>
                                            </p:txEl>
                                          </p:spTgt>
                                        </p:tgtEl>
                                        <p:attrNameLst>
                                          <p:attrName>style.visibility</p:attrName>
                                        </p:attrNameLst>
                                      </p:cBhvr>
                                      <p:to>
                                        <p:strVal val="hidden"/>
                                      </p:to>
                                    </p:set>
                                  </p:childTnLst>
                                </p:cTn>
                              </p:par>
                              <p:par>
                                <p:cTn id="22" presetID="22" presetClass="entr" presetSubtype="1" fill="hold" grpId="0" nodeType="withEffect">
                                  <p:stCondLst>
                                    <p:cond delay="18000"/>
                                  </p:stCondLst>
                                  <p:childTnLst>
                                    <p:set>
                                      <p:cBhvr>
                                        <p:cTn id="23" dur="1" fill="hold">
                                          <p:stCondLst>
                                            <p:cond delay="0"/>
                                          </p:stCondLst>
                                        </p:cTn>
                                        <p:tgtEl>
                                          <p:spTgt spid="24581">
                                            <p:txEl>
                                              <p:pRg st="0" end="0"/>
                                            </p:txEl>
                                          </p:spTgt>
                                        </p:tgtEl>
                                        <p:attrNameLst>
                                          <p:attrName>style.visibility</p:attrName>
                                        </p:attrNameLst>
                                      </p:cBhvr>
                                      <p:to>
                                        <p:strVal val="visible"/>
                                      </p:to>
                                    </p:set>
                                    <p:animEffect transition="in" filter="wipe(up)">
                                      <p:cBhvr>
                                        <p:cTn id="24" dur="500"/>
                                        <p:tgtEl>
                                          <p:spTgt spid="24581">
                                            <p:txEl>
                                              <p:pRg st="0" end="0"/>
                                            </p:txEl>
                                          </p:spTgt>
                                        </p:tgtEl>
                                      </p:cBhvr>
                                    </p:animEffect>
                                  </p:childTnLst>
                                </p:cTn>
                              </p:par>
                              <p:par>
                                <p:cTn id="25" presetID="22" presetClass="entr" presetSubtype="1" fill="hold" grpId="0" nodeType="withEffect">
                                  <p:stCondLst>
                                    <p:cond delay="27000"/>
                                  </p:stCondLst>
                                  <p:childTnLst>
                                    <p:set>
                                      <p:cBhvr>
                                        <p:cTn id="26" dur="1" fill="hold">
                                          <p:stCondLst>
                                            <p:cond delay="0"/>
                                          </p:stCondLst>
                                        </p:cTn>
                                        <p:tgtEl>
                                          <p:spTgt spid="24581">
                                            <p:txEl>
                                              <p:pRg st="2" end="2"/>
                                            </p:txEl>
                                          </p:spTgt>
                                        </p:tgtEl>
                                        <p:attrNameLst>
                                          <p:attrName>style.visibility</p:attrName>
                                        </p:attrNameLst>
                                      </p:cBhvr>
                                      <p:to>
                                        <p:strVal val="visible"/>
                                      </p:to>
                                    </p:set>
                                    <p:animEffect transition="in" filter="wipe(up)">
                                      <p:cBhvr>
                                        <p:cTn id="27" dur="500"/>
                                        <p:tgtEl>
                                          <p:spTgt spid="245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8"/>
                <p:tgtEl>
                  <p:spTgt spid="24580"/>
                </p:tgtEl>
              </p:cMediaNode>
            </p:audio>
          </p:childTnLst>
        </p:cTn>
      </p:par>
    </p:tnLst>
    <p:bldLst>
      <p:bldP spid="24578" grpId="0" animBg="1"/>
      <p:bldP spid="24579" grpId="0" build="p"/>
      <p:bldP spid="24579" grpId="1" build="p"/>
      <p:bldP spid="2458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5601"/>
          <p:cNvSpPr>
            <a:spLocks noGrp="1"/>
          </p:cNvSpPr>
          <p:nvPr>
            <p:ph type="title" idx="4294967295"/>
          </p:nvPr>
        </p:nvSpPr>
        <p:spPr>
          <a:xfrm>
            <a:off x="457200" y="112713"/>
            <a:ext cx="8229600" cy="795337"/>
          </a:xfrm>
          <a:ln/>
        </p:spPr>
        <p:txBody>
          <a:bodyPr wrap="square" lIns="91440" tIns="45720" rIns="91440" bIns="45720" anchor="ctr"/>
          <a:lstStyle/>
          <a:p>
            <a:r>
              <a:rPr lang="en-US" altLang="en-US" sz="3600" b="1" dirty="0"/>
              <a:t>COMPLETE ABORTION</a:t>
            </a:r>
          </a:p>
        </p:txBody>
      </p:sp>
      <p:sp>
        <p:nvSpPr>
          <p:cNvPr id="25603" name="Content Placeholder 25602"/>
          <p:cNvSpPr>
            <a:spLocks noGrp="1"/>
          </p:cNvSpPr>
          <p:nvPr>
            <p:ph idx="4294967295"/>
          </p:nvPr>
        </p:nvSpPr>
        <p:spPr>
          <a:xfrm>
            <a:off x="457200" y="1341438"/>
            <a:ext cx="8229600" cy="1179512"/>
          </a:xfrm>
          <a:solidFill>
            <a:srgbClr val="4F81BD">
              <a:alpha val="27058"/>
            </a:srgbClr>
          </a:solidFill>
          <a:ln w="44450">
            <a:solidFill>
              <a:srgbClr val="4F81BD"/>
            </a:solidFill>
          </a:ln>
        </p:spPr>
        <p:txBody>
          <a:bodyPr wrap="square" lIns="91440" tIns="45720" rIns="91440" bIns="45720" anchor="t" anchorCtr="0"/>
          <a:lstStyle/>
          <a:p>
            <a:pPr algn="just">
              <a:buNone/>
            </a:pPr>
            <a:r>
              <a:rPr lang="en-US" altLang="en-US" dirty="0">
                <a:latin typeface="Bookman Old Style" charset="0"/>
              </a:rPr>
              <a:t>All products of conception have been expelled from the uterus.</a:t>
            </a:r>
          </a:p>
        </p:txBody>
      </p:sp>
      <p:pic>
        <p:nvPicPr>
          <p:cNvPr id="25604"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324976" y="0"/>
            <a:ext cx="304800" cy="304800"/>
          </a:xfrm>
          <a:prstGeom prst="rect">
            <a:avLst/>
          </a:prstGeom>
          <a:noFill/>
          <a:ln>
            <a:noFill/>
          </a:ln>
        </p:spPr>
      </p:pic>
      <p:pic>
        <p:nvPicPr>
          <p:cNvPr id="25605" name="Picture 25604"/>
          <p:cNvPicPr>
            <a:picLocks noChangeAspect="1"/>
          </p:cNvPicPr>
          <p:nvPr/>
        </p:nvPicPr>
        <p:blipFill>
          <a:blip r:embed="rId4">
            <a:extLst/>
          </a:blip>
          <a:srcRect/>
          <a:stretch>
            <a:fillRect/>
          </a:stretch>
        </p:blipFill>
        <p:spPr>
          <a:xfrm>
            <a:off x="1979613" y="2601913"/>
            <a:ext cx="5113337" cy="3829050"/>
          </a:xfrm>
          <a:prstGeom prst="rect">
            <a:avLst/>
          </a:prstGeom>
          <a:noFill/>
          <a:ln>
            <a:noFill/>
          </a:ln>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7183" fill="hold"/>
                                        <p:tgtEl>
                                          <p:spTgt spid="25604"/>
                                        </p:tgtEl>
                                      </p:cBhvr>
                                    </p:cmd>
                                  </p:childTnLst>
                                </p:cTn>
                              </p:par>
                              <p:par>
                                <p:cTn id="7" presetID="22" presetClass="entr" presetSubtype="8" fill="hold" grpId="0" nodeType="withEffect">
                                  <p:stCondLst>
                                    <p:cond delay="2000"/>
                                  </p:stCondLst>
                                  <p:childTnLst>
                                    <p:set>
                                      <p:cBhvr>
                                        <p:cTn id="8" dur="1" fill="hold">
                                          <p:stCondLst>
                                            <p:cond delay="0"/>
                                          </p:stCondLst>
                                        </p:cTn>
                                        <p:tgtEl>
                                          <p:spTgt spid="25602"/>
                                        </p:tgtEl>
                                        <p:attrNameLst>
                                          <p:attrName>style.visibility</p:attrName>
                                        </p:attrNameLst>
                                      </p:cBhvr>
                                      <p:to>
                                        <p:strVal val="visible"/>
                                      </p:to>
                                    </p:set>
                                    <p:animEffect transition="in" filter="wipe(left)">
                                      <p:cBhvr>
                                        <p:cTn id="9" dur="500"/>
                                        <p:tgtEl>
                                          <p:spTgt spid="25602"/>
                                        </p:tgtEl>
                                      </p:cBhvr>
                                    </p:animEffect>
                                  </p:childTnLst>
                                </p:cTn>
                              </p:par>
                              <p:par>
                                <p:cTn id="10" presetID="22" presetClass="entr" presetSubtype="1" fill="hold" grpId="0" nodeType="withEffect">
                                  <p:stCondLst>
                                    <p:cond delay="3000"/>
                                  </p:stCondLst>
                                  <p:childTnLst>
                                    <p:set>
                                      <p:cBhvr>
                                        <p:cTn id="11" dur="1" fill="hold">
                                          <p:stCondLst>
                                            <p:cond delay="0"/>
                                          </p:stCondLst>
                                        </p:cTn>
                                        <p:tgtEl>
                                          <p:spTgt spid="25603">
                                            <p:bg/>
                                          </p:spTgt>
                                        </p:tgtEl>
                                        <p:attrNameLst>
                                          <p:attrName>style.visibility</p:attrName>
                                        </p:attrNameLst>
                                      </p:cBhvr>
                                      <p:to>
                                        <p:strVal val="visible"/>
                                      </p:to>
                                    </p:set>
                                    <p:animEffect transition="in" filter="wipe(up)">
                                      <p:cBhvr>
                                        <p:cTn id="12" dur="500"/>
                                        <p:tgtEl>
                                          <p:spTgt spid="25603">
                                            <p:bg/>
                                          </p:spTgt>
                                        </p:tgtEl>
                                      </p:cBhvr>
                                    </p:animEffect>
                                  </p:childTnLst>
                                </p:cTn>
                              </p:par>
                              <p:par>
                                <p:cTn id="13" presetID="22" presetClass="entr" presetSubtype="1" fill="hold" grpId="0" nodeType="withEffect">
                                  <p:stCondLst>
                                    <p:cond delay="3000"/>
                                  </p:stCondLst>
                                  <p:childTnLst>
                                    <p:set>
                                      <p:cBhvr>
                                        <p:cTn id="14" dur="1" fill="hold">
                                          <p:stCondLst>
                                            <p:cond delay="0"/>
                                          </p:stCondLst>
                                        </p:cTn>
                                        <p:tgtEl>
                                          <p:spTgt spid="25603">
                                            <p:txEl>
                                              <p:pRg st="0" end="0"/>
                                            </p:txEl>
                                          </p:spTgt>
                                        </p:tgtEl>
                                        <p:attrNameLst>
                                          <p:attrName>style.visibility</p:attrName>
                                        </p:attrNameLst>
                                      </p:cBhvr>
                                      <p:to>
                                        <p:strVal val="visible"/>
                                      </p:to>
                                    </p:set>
                                    <p:animEffect transition="in" filter="wipe(up)">
                                      <p:cBhvr>
                                        <p:cTn id="15" dur="500"/>
                                        <p:tgtEl>
                                          <p:spTgt spid="25603">
                                            <p:txEl>
                                              <p:pRg st="0" end="0"/>
                                            </p:txEl>
                                          </p:spTgt>
                                        </p:tgtEl>
                                      </p:cBhvr>
                                    </p:animEffect>
                                  </p:childTnLst>
                                </p:cTn>
                              </p:par>
                              <p:par>
                                <p:cTn id="16" presetID="22" presetClass="entr" presetSubtype="1" fill="hold" nodeType="withEffect">
                                  <p:stCondLst>
                                    <p:cond delay="6000"/>
                                  </p:stCondLst>
                                  <p:childTnLst>
                                    <p:set>
                                      <p:cBhvr>
                                        <p:cTn id="17" dur="1" fill="hold">
                                          <p:stCondLst>
                                            <p:cond delay="0"/>
                                          </p:stCondLst>
                                        </p:cTn>
                                        <p:tgtEl>
                                          <p:spTgt spid="25605"/>
                                        </p:tgtEl>
                                        <p:attrNameLst>
                                          <p:attrName>style.visibility</p:attrName>
                                        </p:attrNameLst>
                                      </p:cBhvr>
                                      <p:to>
                                        <p:strVal val="visible"/>
                                      </p:to>
                                    </p:set>
                                    <p:animEffect transition="in" filter="wipe(up)">
                                      <p:cBhvr>
                                        <p:cTn id="18"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9"/>
                <p:tgtEl>
                  <p:spTgt spid="25604"/>
                </p:tgtEl>
              </p:cMediaNode>
            </p:audio>
          </p:childTnLst>
        </p:cTn>
      </p:par>
    </p:tnLst>
    <p:bldLst>
      <p:bldP spid="25602" grpId="0" animBg="1"/>
      <p:bldP spid="2560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6625"/>
          <p:cNvSpPr>
            <a:spLocks noGrp="1"/>
          </p:cNvSpPr>
          <p:nvPr>
            <p:ph type="title" idx="4294967295"/>
          </p:nvPr>
        </p:nvSpPr>
        <p:spPr>
          <a:xfrm>
            <a:off x="457200" y="53975"/>
            <a:ext cx="8229600" cy="1143000"/>
          </a:xfrm>
          <a:ln/>
        </p:spPr>
        <p:txBody>
          <a:bodyPr wrap="square" lIns="91440" tIns="45720" rIns="91440" bIns="45720" anchor="ctr">
            <a:normAutofit fontScale="90000"/>
          </a:bodyPr>
          <a:lstStyle/>
          <a:p>
            <a:r>
              <a:t/>
            </a:r>
            <a:br/>
            <a:r>
              <a:rPr lang="en-US" altLang="en-US" sz="3200" b="1" dirty="0"/>
              <a:t> COMPLETE ABORTION.</a:t>
            </a:r>
            <a:r>
              <a:t/>
            </a:r>
            <a:br/>
            <a:r>
              <a:rPr lang="en-US" altLang="en-US" sz="3200" b="1" dirty="0"/>
              <a:t>CLINICAL PICTURE.</a:t>
            </a:r>
            <a:r>
              <a:t/>
            </a:r>
            <a:br/>
            <a:endParaRPr/>
          </a:p>
        </p:txBody>
      </p:sp>
      <p:sp>
        <p:nvSpPr>
          <p:cNvPr id="26627" name="Content Placeholder 26626"/>
          <p:cNvSpPr>
            <a:spLocks noGrp="1"/>
          </p:cNvSpPr>
          <p:nvPr>
            <p:ph idx="4294967295"/>
          </p:nvPr>
        </p:nvSpPr>
        <p:spPr>
          <a:xfrm>
            <a:off x="323850" y="1628775"/>
            <a:ext cx="8569326" cy="4032250"/>
          </a:xfrm>
          <a:ln/>
        </p:spPr>
        <p:txBody>
          <a:bodyPr wrap="square" lIns="91440" tIns="45720" rIns="91440" bIns="45720" anchor="t" anchorCtr="0"/>
          <a:lstStyle/>
          <a:p>
            <a:pPr algn="just">
              <a:lnSpc>
                <a:spcPct val="150000"/>
              </a:lnSpc>
              <a:buFont typeface="Wingdings" charset="2"/>
              <a:buChar char="q"/>
            </a:pPr>
            <a:r>
              <a:rPr lang="en-US" altLang="en-US" sz="3000" dirty="0">
                <a:latin typeface="Bookman Old Style" charset="0"/>
              </a:rPr>
              <a:t>The cervix is closed</a:t>
            </a:r>
          </a:p>
          <a:p>
            <a:pPr algn="just">
              <a:lnSpc>
                <a:spcPct val="150000"/>
              </a:lnSpc>
              <a:buFont typeface="Wingdings" charset="2"/>
              <a:buChar char="q"/>
            </a:pPr>
            <a:r>
              <a:rPr lang="en-US" altLang="en-US" sz="3000" dirty="0">
                <a:latin typeface="Bookman Old Style" charset="0"/>
              </a:rPr>
              <a:t>The bleeding is slight and gradually diminishes. </a:t>
            </a:r>
          </a:p>
          <a:p>
            <a:pPr algn="just">
              <a:lnSpc>
                <a:spcPct val="150000"/>
              </a:lnSpc>
              <a:buFont typeface="Wingdings" charset="2"/>
              <a:buChar char="q"/>
            </a:pPr>
            <a:r>
              <a:rPr lang="en-US" altLang="en-US" sz="3000" dirty="0">
                <a:latin typeface="Bookman Old Style" charset="0"/>
              </a:rPr>
              <a:t>The pain ceases. </a:t>
            </a:r>
          </a:p>
          <a:p>
            <a:pPr algn="just">
              <a:lnSpc>
                <a:spcPct val="150000"/>
              </a:lnSpc>
              <a:buFont typeface="Wingdings" charset="2"/>
              <a:buChar char="q"/>
            </a:pPr>
            <a:r>
              <a:rPr lang="en-US" altLang="en-US" sz="3000" dirty="0">
                <a:latin typeface="Bookman Old Style" charset="0"/>
              </a:rPr>
              <a:t>The uterus is slightly larger than normal.</a:t>
            </a:r>
          </a:p>
        </p:txBody>
      </p:sp>
      <p:pic>
        <p:nvPicPr>
          <p:cNvPr id="26628"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324976" y="33338"/>
            <a:ext cx="304800" cy="3048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33474" fill="hold"/>
                                        <p:tgtEl>
                                          <p:spTgt spid="26628"/>
                                        </p:tgtEl>
                                      </p:cBhvr>
                                    </p:cmd>
                                  </p:childTnLst>
                                </p:cTn>
                              </p:par>
                              <p:par>
                                <p:cTn id="7" presetID="22" presetClass="entr" presetSubtype="1" fill="hold" grpId="0" nodeType="withEffect">
                                  <p:stCondLst>
                                    <p:cond delay="2000"/>
                                  </p:stCondLst>
                                  <p:childTnLst>
                                    <p:set>
                                      <p:cBhvr>
                                        <p:cTn id="8" dur="1" fill="hold">
                                          <p:stCondLst>
                                            <p:cond delay="0"/>
                                          </p:stCondLst>
                                        </p:cTn>
                                        <p:tgtEl>
                                          <p:spTgt spid="26626"/>
                                        </p:tgtEl>
                                        <p:attrNameLst>
                                          <p:attrName>style.visibility</p:attrName>
                                        </p:attrNameLst>
                                      </p:cBhvr>
                                      <p:to>
                                        <p:strVal val="visible"/>
                                      </p:to>
                                    </p:set>
                                    <p:animEffect transition="in" filter="wipe(up)">
                                      <p:cBhvr>
                                        <p:cTn id="9" dur="500"/>
                                        <p:tgtEl>
                                          <p:spTgt spid="26626"/>
                                        </p:tgtEl>
                                      </p:cBhvr>
                                    </p:animEffect>
                                  </p:childTnLst>
                                </p:cTn>
                              </p:par>
                              <p:par>
                                <p:cTn id="10" presetID="22" presetClass="entr" presetSubtype="1" fill="hold" grpId="0" nodeType="withEffect">
                                  <p:stCondLst>
                                    <p:cond delay="500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wipe(up)">
                                      <p:cBhvr>
                                        <p:cTn id="12" dur="500"/>
                                        <p:tgtEl>
                                          <p:spTgt spid="26627">
                                            <p:txEl>
                                              <p:pRg st="0" end="0"/>
                                            </p:txEl>
                                          </p:spTgt>
                                        </p:tgtEl>
                                      </p:cBhvr>
                                    </p:animEffect>
                                  </p:childTnLst>
                                </p:cTn>
                              </p:par>
                              <p:par>
                                <p:cTn id="13" presetID="22" presetClass="entr" presetSubtype="1" fill="hold" grpId="0" nodeType="withEffect">
                                  <p:stCondLst>
                                    <p:cond delay="6500"/>
                                  </p:stCondLst>
                                  <p:childTnLst>
                                    <p:set>
                                      <p:cBhvr>
                                        <p:cTn id="14" dur="1" fill="hold">
                                          <p:stCondLst>
                                            <p:cond delay="0"/>
                                          </p:stCondLst>
                                        </p:cTn>
                                        <p:tgtEl>
                                          <p:spTgt spid="26627">
                                            <p:txEl>
                                              <p:pRg st="1" end="1"/>
                                            </p:txEl>
                                          </p:spTgt>
                                        </p:tgtEl>
                                        <p:attrNameLst>
                                          <p:attrName>style.visibility</p:attrName>
                                        </p:attrNameLst>
                                      </p:cBhvr>
                                      <p:to>
                                        <p:strVal val="visible"/>
                                      </p:to>
                                    </p:set>
                                    <p:animEffect transition="in" filter="wipe(up)">
                                      <p:cBhvr>
                                        <p:cTn id="15" dur="500"/>
                                        <p:tgtEl>
                                          <p:spTgt spid="26627">
                                            <p:txEl>
                                              <p:pRg st="1" end="1"/>
                                            </p:txEl>
                                          </p:spTgt>
                                        </p:tgtEl>
                                      </p:cBhvr>
                                    </p:animEffect>
                                  </p:childTnLst>
                                </p:cTn>
                              </p:par>
                              <p:par>
                                <p:cTn id="16" presetID="22" presetClass="entr" presetSubtype="1" fill="hold" grpId="0" nodeType="withEffect">
                                  <p:stCondLst>
                                    <p:cond delay="9000"/>
                                  </p:stCondLst>
                                  <p:childTnLst>
                                    <p:set>
                                      <p:cBhvr>
                                        <p:cTn id="17" dur="1" fill="hold">
                                          <p:stCondLst>
                                            <p:cond delay="0"/>
                                          </p:stCondLst>
                                        </p:cTn>
                                        <p:tgtEl>
                                          <p:spTgt spid="26627">
                                            <p:txEl>
                                              <p:pRg st="2" end="2"/>
                                            </p:txEl>
                                          </p:spTgt>
                                        </p:tgtEl>
                                        <p:attrNameLst>
                                          <p:attrName>style.visibility</p:attrName>
                                        </p:attrNameLst>
                                      </p:cBhvr>
                                      <p:to>
                                        <p:strVal val="visible"/>
                                      </p:to>
                                    </p:set>
                                    <p:animEffect transition="in" filter="wipe(up)">
                                      <p:cBhvr>
                                        <p:cTn id="18" dur="500"/>
                                        <p:tgtEl>
                                          <p:spTgt spid="26627">
                                            <p:txEl>
                                              <p:pRg st="2" end="2"/>
                                            </p:txEl>
                                          </p:spTgt>
                                        </p:tgtEl>
                                      </p:cBhvr>
                                    </p:animEffect>
                                  </p:childTnLst>
                                </p:cTn>
                              </p:par>
                              <p:par>
                                <p:cTn id="19" presetID="22" presetClass="entr" presetSubtype="1" fill="hold" grpId="0" nodeType="withEffect">
                                  <p:stCondLst>
                                    <p:cond delay="11000"/>
                                  </p:stCondLst>
                                  <p:childTnLst>
                                    <p:set>
                                      <p:cBhvr>
                                        <p:cTn id="20" dur="1" fill="hold">
                                          <p:stCondLst>
                                            <p:cond delay="0"/>
                                          </p:stCondLst>
                                        </p:cTn>
                                        <p:tgtEl>
                                          <p:spTgt spid="26627">
                                            <p:txEl>
                                              <p:pRg st="3" end="3"/>
                                            </p:txEl>
                                          </p:spTgt>
                                        </p:tgtEl>
                                        <p:attrNameLst>
                                          <p:attrName>style.visibility</p:attrName>
                                        </p:attrNameLst>
                                      </p:cBhvr>
                                      <p:to>
                                        <p:strVal val="visible"/>
                                      </p:to>
                                    </p:set>
                                    <p:animEffect transition="in" filter="wipe(up)">
                                      <p:cBhvr>
                                        <p:cTn id="21" dur="5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p:tgtEl>
                  <p:spTgt spid="26628"/>
                </p:tgtEl>
              </p:cMediaNode>
            </p:audio>
          </p:childTnLst>
        </p:cTn>
      </p:par>
    </p:tnLst>
    <p:bldLst>
      <p:bldP spid="26626" grpId="0" animBg="1"/>
      <p:bldP spid="2662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7649"/>
          <p:cNvSpPr>
            <a:spLocks noGrp="1"/>
          </p:cNvSpPr>
          <p:nvPr>
            <p:ph type="title" idx="4294967295"/>
          </p:nvPr>
        </p:nvSpPr>
        <p:spPr>
          <a:xfrm>
            <a:off x="457200" y="44450"/>
            <a:ext cx="8229600" cy="863600"/>
          </a:xfrm>
          <a:ln/>
        </p:spPr>
        <p:txBody>
          <a:bodyPr wrap="square" lIns="91440" tIns="45720" rIns="91440" bIns="45720" anchor="ctr"/>
          <a:lstStyle/>
          <a:p>
            <a:r>
              <a:rPr lang="en-US" altLang="en-US" sz="3600" b="1" dirty="0"/>
              <a:t>MISSED ABORTION</a:t>
            </a:r>
          </a:p>
        </p:txBody>
      </p:sp>
      <p:sp>
        <p:nvSpPr>
          <p:cNvPr id="27651" name="Content Placeholder 27650"/>
          <p:cNvSpPr>
            <a:spLocks noGrp="1"/>
          </p:cNvSpPr>
          <p:nvPr>
            <p:ph idx="4294967295"/>
          </p:nvPr>
        </p:nvSpPr>
        <p:spPr>
          <a:xfrm>
            <a:off x="250825" y="1125538"/>
            <a:ext cx="8713787" cy="603250"/>
          </a:xfrm>
          <a:solidFill>
            <a:srgbClr val="4F81BD">
              <a:alpha val="27058"/>
            </a:srgbClr>
          </a:solidFill>
          <a:ln w="44450">
            <a:solidFill>
              <a:srgbClr val="4F81BD"/>
            </a:solidFill>
          </a:ln>
        </p:spPr>
        <p:txBody>
          <a:bodyPr wrap="square" lIns="91440" tIns="45720" rIns="91440" bIns="45720" anchor="t" anchorCtr="0"/>
          <a:lstStyle/>
          <a:p>
            <a:pPr>
              <a:buNone/>
            </a:pPr>
            <a:r>
              <a:rPr lang="en-US" altLang="en-US" sz="3000" b="1" dirty="0">
                <a:latin typeface="Bookman Old Style" charset="0"/>
              </a:rPr>
              <a:t>Retention of dead products of conception.</a:t>
            </a:r>
          </a:p>
        </p:txBody>
      </p:sp>
      <p:pic>
        <p:nvPicPr>
          <p:cNvPr id="27652"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396412" y="260350"/>
            <a:ext cx="304800" cy="304800"/>
          </a:xfrm>
          <a:prstGeom prst="rect">
            <a:avLst/>
          </a:prstGeom>
          <a:noFill/>
          <a:ln>
            <a:noFill/>
          </a:ln>
        </p:spPr>
      </p:pic>
      <p:pic>
        <p:nvPicPr>
          <p:cNvPr id="27653" name="Picture 27652"/>
          <p:cNvPicPr>
            <a:picLocks noChangeAspect="1"/>
          </p:cNvPicPr>
          <p:nvPr/>
        </p:nvPicPr>
        <p:blipFill>
          <a:blip r:embed="rId4">
            <a:extLst/>
          </a:blip>
          <a:srcRect l="5448" r="35003" b="3744"/>
          <a:stretch>
            <a:fillRect/>
          </a:stretch>
        </p:blipFill>
        <p:spPr>
          <a:xfrm>
            <a:off x="2627313" y="1773238"/>
            <a:ext cx="3673475" cy="5084762"/>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5964" fill="hold"/>
                                        <p:tgtEl>
                                          <p:spTgt spid="27652"/>
                                        </p:tgtEl>
                                      </p:cBhvr>
                                    </p:cmd>
                                  </p:childTnLst>
                                </p:cTn>
                              </p:par>
                              <p:par>
                                <p:cTn id="7" presetID="22" presetClass="entr" presetSubtype="8" fill="hold" grpId="0" nodeType="withEffect">
                                  <p:stCondLst>
                                    <p:cond delay="2000"/>
                                  </p:stCondLst>
                                  <p:childTnLst>
                                    <p:set>
                                      <p:cBhvr>
                                        <p:cTn id="8" dur="1" fill="hold">
                                          <p:stCondLst>
                                            <p:cond delay="0"/>
                                          </p:stCondLst>
                                        </p:cTn>
                                        <p:tgtEl>
                                          <p:spTgt spid="27650"/>
                                        </p:tgtEl>
                                        <p:attrNameLst>
                                          <p:attrName>style.visibility</p:attrName>
                                        </p:attrNameLst>
                                      </p:cBhvr>
                                      <p:to>
                                        <p:strVal val="visible"/>
                                      </p:to>
                                    </p:set>
                                    <p:animEffect transition="in" filter="wipe(left)">
                                      <p:cBhvr>
                                        <p:cTn id="9" dur="500"/>
                                        <p:tgtEl>
                                          <p:spTgt spid="27650"/>
                                        </p:tgtEl>
                                      </p:cBhvr>
                                    </p:animEffect>
                                  </p:childTnLst>
                                </p:cTn>
                              </p:par>
                              <p:par>
                                <p:cTn id="10" presetID="22" presetClass="entr" presetSubtype="8" fill="hold" grpId="0" nodeType="withEffect">
                                  <p:stCondLst>
                                    <p:cond delay="3500"/>
                                  </p:stCondLst>
                                  <p:childTnLst>
                                    <p:set>
                                      <p:cBhvr>
                                        <p:cTn id="11" dur="1" fill="hold">
                                          <p:stCondLst>
                                            <p:cond delay="0"/>
                                          </p:stCondLst>
                                        </p:cTn>
                                        <p:tgtEl>
                                          <p:spTgt spid="27651">
                                            <p:bg/>
                                          </p:spTgt>
                                        </p:tgtEl>
                                        <p:attrNameLst>
                                          <p:attrName>style.visibility</p:attrName>
                                        </p:attrNameLst>
                                      </p:cBhvr>
                                      <p:to>
                                        <p:strVal val="visible"/>
                                      </p:to>
                                    </p:set>
                                    <p:animEffect transition="in" filter="wipe(left)">
                                      <p:cBhvr>
                                        <p:cTn id="12" dur="500"/>
                                        <p:tgtEl>
                                          <p:spTgt spid="27651">
                                            <p:bg/>
                                          </p:spTgt>
                                        </p:tgtEl>
                                      </p:cBhvr>
                                    </p:animEffect>
                                  </p:childTnLst>
                                </p:cTn>
                              </p:par>
                              <p:par>
                                <p:cTn id="13" presetID="22" presetClass="entr" presetSubtype="8" fill="hold" grpId="0" nodeType="withEffect">
                                  <p:stCondLst>
                                    <p:cond delay="3500"/>
                                  </p:stCondLst>
                                  <p:childTnLst>
                                    <p:set>
                                      <p:cBhvr>
                                        <p:cTn id="14" dur="1" fill="hold">
                                          <p:stCondLst>
                                            <p:cond delay="0"/>
                                          </p:stCondLst>
                                        </p:cTn>
                                        <p:tgtEl>
                                          <p:spTgt spid="27651">
                                            <p:txEl>
                                              <p:pRg st="0" end="0"/>
                                            </p:txEl>
                                          </p:spTgt>
                                        </p:tgtEl>
                                        <p:attrNameLst>
                                          <p:attrName>style.visibility</p:attrName>
                                        </p:attrNameLst>
                                      </p:cBhvr>
                                      <p:to>
                                        <p:strVal val="visible"/>
                                      </p:to>
                                    </p:set>
                                    <p:animEffect transition="in" filter="wipe(left)">
                                      <p:cBhvr>
                                        <p:cTn id="15" dur="500"/>
                                        <p:tgtEl>
                                          <p:spTgt spid="27651">
                                            <p:txEl>
                                              <p:pRg st="0" end="0"/>
                                            </p:txEl>
                                          </p:spTgt>
                                        </p:tgtEl>
                                      </p:cBhvr>
                                    </p:animEffect>
                                  </p:childTnLst>
                                </p:cTn>
                              </p:par>
                              <p:par>
                                <p:cTn id="16" presetID="22" presetClass="entr" presetSubtype="1" fill="hold" nodeType="withEffect">
                                  <p:stCondLst>
                                    <p:cond delay="5000"/>
                                  </p:stCondLst>
                                  <p:childTnLst>
                                    <p:set>
                                      <p:cBhvr>
                                        <p:cTn id="17" dur="1" fill="hold">
                                          <p:stCondLst>
                                            <p:cond delay="0"/>
                                          </p:stCondLst>
                                        </p:cTn>
                                        <p:tgtEl>
                                          <p:spTgt spid="27653"/>
                                        </p:tgtEl>
                                        <p:attrNameLst>
                                          <p:attrName>style.visibility</p:attrName>
                                        </p:attrNameLst>
                                      </p:cBhvr>
                                      <p:to>
                                        <p:strVal val="visible"/>
                                      </p:to>
                                    </p:set>
                                    <p:animEffect transition="in" filter="wipe(up)">
                                      <p:cBhvr>
                                        <p:cTn id="18"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9"/>
                <p:tgtEl>
                  <p:spTgt spid="27652"/>
                </p:tgtEl>
              </p:cMediaNode>
            </p:audio>
          </p:childTnLst>
        </p:cTn>
      </p:par>
    </p:tnLst>
    <p:bldLst>
      <p:bldP spid="27650" grpId="0" animBg="1"/>
      <p:bldP spid="27651"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8673"/>
          <p:cNvSpPr>
            <a:spLocks noGrp="1"/>
          </p:cNvSpPr>
          <p:nvPr>
            <p:ph type="title" idx="4294967295"/>
          </p:nvPr>
        </p:nvSpPr>
        <p:spPr>
          <a:xfrm>
            <a:off x="539750" y="44450"/>
            <a:ext cx="8229600" cy="1143000"/>
          </a:xfrm>
          <a:ln/>
        </p:spPr>
        <p:txBody>
          <a:bodyPr wrap="square" lIns="91440" tIns="45720" rIns="91440" bIns="45720" anchor="ctr">
            <a:normAutofit fontScale="90000"/>
          </a:bodyPr>
          <a:lstStyle/>
          <a:p>
            <a:r>
              <a:rPr lang="en-US" altLang="en-US" sz="3600" b="1" dirty="0"/>
              <a:t>MISSED ABORTION.</a:t>
            </a:r>
            <a:r>
              <a:t/>
            </a:r>
            <a:br/>
            <a:r>
              <a:rPr lang="en-US" altLang="en-US" sz="3600" b="1" dirty="0"/>
              <a:t>CLINICAL PICTURES.</a:t>
            </a:r>
          </a:p>
        </p:txBody>
      </p:sp>
      <p:sp>
        <p:nvSpPr>
          <p:cNvPr id="28675" name="Content Placeholder 28674"/>
          <p:cNvSpPr>
            <a:spLocks noGrp="1"/>
          </p:cNvSpPr>
          <p:nvPr>
            <p:ph idx="4294967295"/>
          </p:nvPr>
        </p:nvSpPr>
        <p:spPr>
          <a:xfrm>
            <a:off x="179388" y="1484313"/>
            <a:ext cx="8351520" cy="1062990"/>
          </a:xfrm>
          <a:ln/>
        </p:spPr>
        <p:txBody>
          <a:bodyPr wrap="square" lIns="91440" tIns="45720" rIns="91440" bIns="45720" anchor="t" anchorCtr="0">
            <a:normAutofit fontScale="55000" lnSpcReduction="20000"/>
          </a:bodyPr>
          <a:lstStyle/>
          <a:p>
            <a:pPr algn="just">
              <a:buFont typeface="Wingdings" charset="2"/>
              <a:buChar char="q"/>
            </a:pPr>
            <a:r>
              <a:rPr lang="en-US" altLang="en-US" sz="2600" dirty="0">
                <a:latin typeface="Bookman Old Style" charset="0"/>
                <a:ea typeface="Arial" charset="0"/>
              </a:rPr>
              <a:t>The patient usually has a history of threatened abortion which settles down, but she complains of dirty, brown discharge which persists.</a:t>
            </a:r>
          </a:p>
          <a:p>
            <a:pPr algn="just">
              <a:buNone/>
            </a:pPr>
            <a:endParaRPr/>
          </a:p>
          <a:p>
            <a:pPr algn="just">
              <a:buFont typeface="Wingdings" charset="2"/>
              <a:buChar char="q"/>
            </a:pPr>
            <a:r>
              <a:rPr lang="en-US" altLang="en-US" sz="2600" dirty="0">
                <a:latin typeface="Bookman Old Style" charset="0"/>
                <a:ea typeface="Arial" charset="0"/>
              </a:rPr>
              <a:t>Regression of pregnancy symptoms as nausea, vomiting and breast symptoms.</a:t>
            </a:r>
          </a:p>
        </p:txBody>
      </p:sp>
      <p:pic>
        <p:nvPicPr>
          <p:cNvPr id="28676"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201150" y="115888"/>
            <a:ext cx="304800" cy="304800"/>
          </a:xfrm>
          <a:prstGeom prst="rect">
            <a:avLst/>
          </a:prstGeom>
          <a:noFill/>
          <a:ln>
            <a:noFill/>
          </a:ln>
        </p:spPr>
      </p:pic>
      <p:sp>
        <p:nvSpPr>
          <p:cNvPr id="28677" name="Rectangle 28676"/>
          <p:cNvSpPr>
            <a:spLocks/>
          </p:cNvSpPr>
          <p:nvPr/>
        </p:nvSpPr>
        <p:spPr>
          <a:xfrm>
            <a:off x="209550" y="4152900"/>
            <a:ext cx="8481060" cy="3909060"/>
          </a:xfrm>
          <a:prstGeom prst="rect">
            <a:avLst/>
          </a:prstGeom>
          <a:noFill/>
          <a:ln>
            <a:noFill/>
          </a:ln>
        </p:spPr>
        <p:txBody>
          <a:bodyPr>
            <a:spAutoFit/>
          </a:bodyPr>
          <a:lstStyle/>
          <a:p>
            <a:pPr algn="just">
              <a:lnSpc>
                <a:spcPct val="90000"/>
              </a:lnSpc>
              <a:buFont typeface="Wingdings" charset="2"/>
              <a:buChar char="q"/>
            </a:pPr>
            <a:r>
              <a:rPr lang="en-US" altLang="en-US" sz="2600" dirty="0">
                <a:latin typeface="Bookman Old Style" charset="0"/>
              </a:rPr>
              <a:t>  The abdomen does not increase and may even decrease in size.</a:t>
            </a:r>
          </a:p>
          <a:p>
            <a:pPr algn="just">
              <a:lnSpc>
                <a:spcPct val="90000"/>
              </a:lnSpc>
              <a:buFont typeface="Wingdings" charset="2"/>
              <a:buChar char="q"/>
            </a:pPr>
            <a:endParaRPr/>
          </a:p>
          <a:p>
            <a:pPr algn="just">
              <a:lnSpc>
                <a:spcPct val="90000"/>
              </a:lnSpc>
              <a:buFont typeface="Wingdings" charset="2"/>
              <a:buChar char="q"/>
            </a:pPr>
            <a:r>
              <a:rPr lang="en-US" altLang="en-US" sz="2600" dirty="0">
                <a:latin typeface="Bookman Old Style" charset="0"/>
              </a:rPr>
              <a:t>  The uterus fails to grow and becomes firmer and the cervix is    closed. </a:t>
            </a:r>
          </a:p>
          <a:p>
            <a:pPr algn="just">
              <a:lnSpc>
                <a:spcPct val="90000"/>
              </a:lnSpc>
              <a:buFont typeface="Wingdings" charset="2"/>
              <a:buChar char="q"/>
            </a:pPr>
            <a:endParaRPr/>
          </a:p>
          <a:p>
            <a:pPr algn="just">
              <a:lnSpc>
                <a:spcPct val="90000"/>
              </a:lnSpc>
              <a:buFont typeface="Wingdings" charset="2"/>
              <a:buChar char="q"/>
            </a:pPr>
            <a:r>
              <a:rPr lang="en-US" altLang="en-US" sz="2600" dirty="0">
                <a:latin typeface="Bookman Old Style" charset="0"/>
              </a:rPr>
              <a:t>  The foetal heart sounds cannot be heard.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59937" fill="hold"/>
                                        <p:tgtEl>
                                          <p:spTgt spid="28676"/>
                                        </p:tgtEl>
                                      </p:cBhvr>
                                    </p:cmd>
                                  </p:childTnLst>
                                </p:cTn>
                              </p:par>
                              <p:par>
                                <p:cTn id="7" presetID="22" presetClass="entr" presetSubtype="1" fill="hold" grpId="0" nodeType="withEffect">
                                  <p:stCondLst>
                                    <p:cond delay="4500"/>
                                  </p:stCondLst>
                                  <p:childTnLst>
                                    <p:set>
                                      <p:cBhvr>
                                        <p:cTn id="8" dur="1" fill="hold">
                                          <p:stCondLst>
                                            <p:cond delay="0"/>
                                          </p:stCondLst>
                                        </p:cTn>
                                        <p:tgtEl>
                                          <p:spTgt spid="28674"/>
                                        </p:tgtEl>
                                        <p:attrNameLst>
                                          <p:attrName>style.visibility</p:attrName>
                                        </p:attrNameLst>
                                      </p:cBhvr>
                                      <p:to>
                                        <p:strVal val="visible"/>
                                      </p:to>
                                    </p:set>
                                    <p:animEffect transition="in" filter="wipe(up)">
                                      <p:cBhvr>
                                        <p:cTn id="9" dur="500"/>
                                        <p:tgtEl>
                                          <p:spTgt spid="28674"/>
                                        </p:tgtEl>
                                      </p:cBhvr>
                                    </p:animEffect>
                                  </p:childTnLst>
                                </p:cTn>
                              </p:par>
                              <p:par>
                                <p:cTn id="10" presetID="22" presetClass="entr" presetSubtype="1" fill="hold" grpId="0" nodeType="withEffect">
                                  <p:stCondLst>
                                    <p:cond delay="700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wipe(up)">
                                      <p:cBhvr>
                                        <p:cTn id="12" dur="500"/>
                                        <p:tgtEl>
                                          <p:spTgt spid="28675">
                                            <p:txEl>
                                              <p:pRg st="0" end="0"/>
                                            </p:txEl>
                                          </p:spTgt>
                                        </p:tgtEl>
                                      </p:cBhvr>
                                    </p:animEffect>
                                  </p:childTnLst>
                                </p:cTn>
                              </p:par>
                              <p:par>
                                <p:cTn id="13" presetID="22" presetClass="entr" presetSubtype="1" fill="hold" grpId="0" nodeType="withEffect">
                                  <p:stCondLst>
                                    <p:cond delay="15000"/>
                                  </p:stCondLst>
                                  <p:childTnLst>
                                    <p:set>
                                      <p:cBhvr>
                                        <p:cTn id="14" dur="1" fill="hold">
                                          <p:stCondLst>
                                            <p:cond delay="0"/>
                                          </p:stCondLst>
                                        </p:cTn>
                                        <p:tgtEl>
                                          <p:spTgt spid="28675">
                                            <p:txEl>
                                              <p:pRg st="2" end="2"/>
                                            </p:txEl>
                                          </p:spTgt>
                                        </p:tgtEl>
                                        <p:attrNameLst>
                                          <p:attrName>style.visibility</p:attrName>
                                        </p:attrNameLst>
                                      </p:cBhvr>
                                      <p:to>
                                        <p:strVal val="visible"/>
                                      </p:to>
                                    </p:set>
                                    <p:animEffect transition="in" filter="wipe(up)">
                                      <p:cBhvr>
                                        <p:cTn id="15" dur="500"/>
                                        <p:tgtEl>
                                          <p:spTgt spid="28675">
                                            <p:txEl>
                                              <p:pRg st="2" end="2"/>
                                            </p:txEl>
                                          </p:spTgt>
                                        </p:tgtEl>
                                      </p:cBhvr>
                                    </p:animEffect>
                                  </p:childTnLst>
                                </p:cTn>
                              </p:par>
                              <p:par>
                                <p:cTn id="16" presetID="22" presetClass="entr" presetSubtype="1" fill="hold" grpId="0" nodeType="withEffect">
                                  <p:stCondLst>
                                    <p:cond delay="19500"/>
                                  </p:stCondLst>
                                  <p:childTnLst>
                                    <p:set>
                                      <p:cBhvr>
                                        <p:cTn id="17" dur="1" fill="hold">
                                          <p:stCondLst>
                                            <p:cond delay="0"/>
                                          </p:stCondLst>
                                        </p:cTn>
                                        <p:tgtEl>
                                          <p:spTgt spid="28677">
                                            <p:txEl>
                                              <p:pRg st="0" end="0"/>
                                            </p:txEl>
                                          </p:spTgt>
                                        </p:tgtEl>
                                        <p:attrNameLst>
                                          <p:attrName>style.visibility</p:attrName>
                                        </p:attrNameLst>
                                      </p:cBhvr>
                                      <p:to>
                                        <p:strVal val="visible"/>
                                      </p:to>
                                    </p:set>
                                    <p:animEffect transition="in" filter="wipe(up)">
                                      <p:cBhvr>
                                        <p:cTn id="18" dur="500"/>
                                        <p:tgtEl>
                                          <p:spTgt spid="2867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8677">
                                            <p:txEl>
                                              <p:pRg st="2" end="2"/>
                                            </p:txEl>
                                          </p:spTgt>
                                        </p:tgtEl>
                                        <p:attrNameLst>
                                          <p:attrName>style.visibility</p:attrName>
                                        </p:attrNameLst>
                                      </p:cBhvr>
                                      <p:to>
                                        <p:strVal val="visible"/>
                                      </p:to>
                                    </p:set>
                                    <p:animEffect transition="in" filter="wipe(up)">
                                      <p:cBhvr>
                                        <p:cTn id="23" dur="500"/>
                                        <p:tgtEl>
                                          <p:spTgt spid="2867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8677">
                                            <p:txEl>
                                              <p:pRg st="4" end="4"/>
                                            </p:txEl>
                                          </p:spTgt>
                                        </p:tgtEl>
                                        <p:attrNameLst>
                                          <p:attrName>style.visibility</p:attrName>
                                        </p:attrNameLst>
                                      </p:cBhvr>
                                      <p:to>
                                        <p:strVal val="visible"/>
                                      </p:to>
                                    </p:set>
                                    <p:animEffect transition="in" filter="wipe(up)">
                                      <p:cBhvr>
                                        <p:cTn id="28" dur="500"/>
                                        <p:tgtEl>
                                          <p:spTgt spid="28677">
                                            <p:txEl>
                                              <p:pRg st="4" end="4"/>
                                            </p:txEl>
                                          </p:spTgt>
                                        </p:tgtEl>
                                      </p:cBhvr>
                                    </p:animEffect>
                                  </p:childTnLst>
                                </p:cTn>
                              </p:par>
                              <p:par>
                                <p:cTn id="29" presetID="1" presetClass="exit" presetSubtype="0" fill="hold" grpId="1" nodeType="withEffect">
                                  <p:stCondLst>
                                    <p:cond delay="19000"/>
                                  </p:stCondLst>
                                  <p:childTnLst>
                                    <p:set>
                                      <p:cBhvr>
                                        <p:cTn id="30" dur="1" fill="hold">
                                          <p:stCondLst>
                                            <p:cond delay="0"/>
                                          </p:stCondLst>
                                        </p:cTn>
                                        <p:tgtEl>
                                          <p:spTgt spid="28675">
                                            <p:txEl>
                                              <p:pRg st="0" end="0"/>
                                            </p:txEl>
                                          </p:spTgt>
                                        </p:tgtEl>
                                        <p:attrNameLst>
                                          <p:attrName>style.visibility</p:attrName>
                                        </p:attrNameLst>
                                      </p:cBhvr>
                                      <p:to>
                                        <p:strVal val="hidden"/>
                                      </p:to>
                                    </p:set>
                                  </p:childTnLst>
                                </p:cTn>
                              </p:par>
                              <p:par>
                                <p:cTn id="31" presetID="1" presetClass="exit" presetSubtype="0" fill="hold" grpId="1" nodeType="withEffect">
                                  <p:stCondLst>
                                    <p:cond delay="19000"/>
                                  </p:stCondLst>
                                  <p:childTnLst>
                                    <p:set>
                                      <p:cBhvr>
                                        <p:cTn id="32" dur="1" fill="hold">
                                          <p:stCondLst>
                                            <p:cond delay="0"/>
                                          </p:stCondLst>
                                        </p:cTn>
                                        <p:tgtEl>
                                          <p:spTgt spid="28675">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33"/>
                <p:tgtEl>
                  <p:spTgt spid="28676"/>
                </p:tgtEl>
              </p:cMediaNode>
            </p:audio>
          </p:childTnLst>
        </p:cTn>
      </p:par>
    </p:tnLst>
    <p:bldLst>
      <p:bldP spid="28674" grpId="0" animBg="1"/>
      <p:bldP spid="28675" grpId="0" build="p"/>
      <p:bldP spid="28675" grpId="1" build="p"/>
      <p:bldP spid="2867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Miscarriage</a:t>
            </a:r>
          </a:p>
          <a:p>
            <a:r>
              <a:rPr lang="en-US" dirty="0" smtClean="0"/>
              <a:t>Ectopic Pregnancy</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9697"/>
          <p:cNvSpPr>
            <a:spLocks noGrp="1"/>
          </p:cNvSpPr>
          <p:nvPr>
            <p:ph type="title" idx="4294967295"/>
          </p:nvPr>
        </p:nvSpPr>
        <p:spPr>
          <a:xfrm>
            <a:off x="312738" y="188913"/>
            <a:ext cx="8651874" cy="993775"/>
          </a:xfrm>
          <a:ln/>
        </p:spPr>
        <p:txBody>
          <a:bodyPr wrap="square" lIns="91440" tIns="45720" rIns="91440" bIns="45720" anchor="ctr">
            <a:normAutofit fontScale="90000"/>
          </a:bodyPr>
          <a:lstStyle/>
          <a:p>
            <a:r>
              <a:t/>
            </a:r>
            <a:br/>
            <a:r>
              <a:rPr lang="en-US" altLang="en-US" sz="3300" b="1" dirty="0"/>
              <a:t>MISSED ABORTION. COMPLICATIONS.</a:t>
            </a:r>
            <a:r>
              <a:t/>
            </a:r>
            <a:br/>
            <a:endParaRPr/>
          </a:p>
        </p:txBody>
      </p:sp>
      <p:sp>
        <p:nvSpPr>
          <p:cNvPr id="29699" name="Content Placeholder 29698"/>
          <p:cNvSpPr>
            <a:spLocks noGrp="1"/>
          </p:cNvSpPr>
          <p:nvPr>
            <p:ph idx="4294967295"/>
          </p:nvPr>
        </p:nvSpPr>
        <p:spPr>
          <a:xfrm>
            <a:off x="323850" y="1600200"/>
            <a:ext cx="8569326" cy="2549525"/>
          </a:xfrm>
          <a:ln/>
        </p:spPr>
        <p:txBody>
          <a:bodyPr wrap="square" lIns="91440" tIns="45720" rIns="91440" bIns="45720" anchor="t" anchorCtr="0">
            <a:normAutofit lnSpcReduction="10000"/>
          </a:bodyPr>
          <a:lstStyle/>
          <a:p>
            <a:pPr algn="just">
              <a:buFont typeface="Wingdings" charset="2"/>
              <a:buChar char="q"/>
            </a:pPr>
            <a:r>
              <a:rPr lang="en-US" altLang="en-US" sz="3000" dirty="0">
                <a:latin typeface="Bookman Old Style" charset="0"/>
              </a:rPr>
              <a:t>Disseminated intravascular coagulation (DIC) may occur if the dead conceptus is retained for more than 4 weeks. </a:t>
            </a:r>
          </a:p>
          <a:p>
            <a:pPr algn="just">
              <a:buFont typeface="Wingdings" charset="2"/>
              <a:buChar char="q"/>
            </a:pPr>
            <a:endParaRPr/>
          </a:p>
          <a:p>
            <a:pPr algn="just">
              <a:buFont typeface="Wingdings" charset="2"/>
              <a:buChar char="q"/>
            </a:pPr>
            <a:r>
              <a:rPr lang="en-US" altLang="en-US" sz="3000" dirty="0">
                <a:latin typeface="Bookman Old Style" charset="0"/>
              </a:rPr>
              <a:t>Superadded infection.</a:t>
            </a:r>
          </a:p>
        </p:txBody>
      </p:sp>
      <p:pic>
        <p:nvPicPr>
          <p:cNvPr id="29700"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182100" y="0"/>
            <a:ext cx="304800" cy="3048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9783" fill="hold"/>
                                        <p:tgtEl>
                                          <p:spTgt spid="29700"/>
                                        </p:tgtEl>
                                      </p:cBhvr>
                                    </p:cmd>
                                  </p:childTnLst>
                                </p:cTn>
                              </p:par>
                              <p:par>
                                <p:cTn id="7" presetID="22" presetClass="entr" presetSubtype="8" fill="hold" grpId="0" nodeType="withEffect">
                                  <p:stCondLst>
                                    <p:cond delay="1000"/>
                                  </p:stCondLst>
                                  <p:childTnLst>
                                    <p:set>
                                      <p:cBhvr>
                                        <p:cTn id="8" dur="1" fill="hold">
                                          <p:stCondLst>
                                            <p:cond delay="0"/>
                                          </p:stCondLst>
                                        </p:cTn>
                                        <p:tgtEl>
                                          <p:spTgt spid="29698"/>
                                        </p:tgtEl>
                                        <p:attrNameLst>
                                          <p:attrName>style.visibility</p:attrName>
                                        </p:attrNameLst>
                                      </p:cBhvr>
                                      <p:to>
                                        <p:strVal val="visible"/>
                                      </p:to>
                                    </p:set>
                                    <p:animEffect transition="in" filter="wipe(left)">
                                      <p:cBhvr>
                                        <p:cTn id="9" dur="500"/>
                                        <p:tgtEl>
                                          <p:spTgt spid="29698"/>
                                        </p:tgtEl>
                                      </p:cBhvr>
                                    </p:animEffect>
                                  </p:childTnLst>
                                </p:cTn>
                              </p:par>
                              <p:par>
                                <p:cTn id="10" presetID="22" presetClass="entr" presetSubtype="1" fill="hold" grpId="0" nodeType="withEffect">
                                  <p:stCondLst>
                                    <p:cond delay="600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wipe(up)">
                                      <p:cBhvr>
                                        <p:cTn id="12" dur="500"/>
                                        <p:tgtEl>
                                          <p:spTgt spid="29699">
                                            <p:txEl>
                                              <p:pRg st="0" end="0"/>
                                            </p:txEl>
                                          </p:spTgt>
                                        </p:tgtEl>
                                      </p:cBhvr>
                                    </p:animEffect>
                                  </p:childTnLst>
                                </p:cTn>
                              </p:par>
                              <p:par>
                                <p:cTn id="13" presetID="22" presetClass="entr" presetSubtype="1" fill="hold" grpId="0" nodeType="withEffect">
                                  <p:stCondLst>
                                    <p:cond delay="8000"/>
                                  </p:stCondLst>
                                  <p:childTnLst>
                                    <p:set>
                                      <p:cBhvr>
                                        <p:cTn id="14" dur="1" fill="hold">
                                          <p:stCondLst>
                                            <p:cond delay="0"/>
                                          </p:stCondLst>
                                        </p:cTn>
                                        <p:tgtEl>
                                          <p:spTgt spid="29699">
                                            <p:txEl>
                                              <p:pRg st="2" end="2"/>
                                            </p:txEl>
                                          </p:spTgt>
                                        </p:tgtEl>
                                        <p:attrNameLst>
                                          <p:attrName>style.visibility</p:attrName>
                                        </p:attrNameLst>
                                      </p:cBhvr>
                                      <p:to>
                                        <p:strVal val="visible"/>
                                      </p:to>
                                    </p:set>
                                    <p:animEffect transition="in" filter="wipe(up)">
                                      <p:cBhvr>
                                        <p:cTn id="15" dur="500"/>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6"/>
                <p:tgtEl>
                  <p:spTgt spid="29700"/>
                </p:tgtEl>
              </p:cMediaNode>
            </p:audio>
          </p:childTnLst>
        </p:cTn>
      </p:par>
    </p:tnLst>
    <p:bldLst>
      <p:bldP spid="29698" grpId="0" animBg="1"/>
      <p:bldP spid="2969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0721"/>
          <p:cNvSpPr>
            <a:spLocks noGrp="1"/>
          </p:cNvSpPr>
          <p:nvPr>
            <p:ph type="title" idx="4294967295"/>
          </p:nvPr>
        </p:nvSpPr>
        <p:spPr>
          <a:xfrm>
            <a:off x="457200" y="274638"/>
            <a:ext cx="8229600" cy="1143000"/>
          </a:xfrm>
          <a:ln/>
        </p:spPr>
        <p:txBody>
          <a:bodyPr wrap="square" lIns="91440" tIns="45720" rIns="91440" bIns="45720" anchor="ctr"/>
          <a:lstStyle/>
          <a:p>
            <a:r>
              <a:rPr lang="en-US" altLang="en-US" sz="3200" b="1" dirty="0"/>
              <a:t>HABITUAL ABORTION (RECURRENT).</a:t>
            </a:r>
          </a:p>
        </p:txBody>
      </p:sp>
      <p:sp>
        <p:nvSpPr>
          <p:cNvPr id="30723" name="Content Placeholder 30722"/>
          <p:cNvSpPr>
            <a:spLocks noGrp="1"/>
          </p:cNvSpPr>
          <p:nvPr>
            <p:ph idx="4294967295"/>
          </p:nvPr>
        </p:nvSpPr>
        <p:spPr>
          <a:xfrm>
            <a:off x="457200" y="1600200"/>
            <a:ext cx="8229600" cy="3197225"/>
          </a:xfrm>
          <a:ln/>
        </p:spPr>
        <p:txBody>
          <a:bodyPr wrap="square" lIns="91440" tIns="45720" rIns="91440" bIns="45720" anchor="t" anchorCtr="0"/>
          <a:lstStyle/>
          <a:p>
            <a:pPr algn="just">
              <a:buFont typeface="Wingdings" charset="2"/>
              <a:buChar char="q"/>
            </a:pPr>
            <a:r>
              <a:rPr lang="en-US" altLang="en-US" sz="2800" dirty="0">
                <a:latin typeface="Bookman Old Style" charset="0"/>
                <a:ea typeface="Arial" charset="0"/>
              </a:rPr>
              <a:t>This type of abortion is characterized by three or more successive spontaneous abortions. </a:t>
            </a:r>
          </a:p>
          <a:p>
            <a:pPr algn="just">
              <a:buFont typeface="Wingdings" charset="2"/>
              <a:buChar char="q"/>
            </a:pPr>
            <a:endParaRPr/>
          </a:p>
          <a:p>
            <a:pPr algn="just">
              <a:buFont typeface="Wingdings" charset="2"/>
              <a:buChar char="q"/>
            </a:pPr>
            <a:r>
              <a:rPr lang="en-US" altLang="en-US" sz="2800" dirty="0">
                <a:latin typeface="Bookman Old Style" charset="0"/>
                <a:ea typeface="Arial" charset="0"/>
              </a:rPr>
              <a:t>It is more frequent during the first trimester of early pregnancy.</a:t>
            </a:r>
          </a:p>
        </p:txBody>
      </p:sp>
      <p:pic>
        <p:nvPicPr>
          <p:cNvPr id="30724"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144000" y="188913"/>
            <a:ext cx="304800" cy="3048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2516" fill="hold"/>
                                        <p:tgtEl>
                                          <p:spTgt spid="30724"/>
                                        </p:tgtEl>
                                      </p:cBhvr>
                                    </p:cmd>
                                  </p:childTnLst>
                                </p:cTn>
                              </p:par>
                              <p:par>
                                <p:cTn id="7" presetID="22" presetClass="entr" presetSubtype="8" fill="hold" grpId="0" nodeType="withEffect">
                                  <p:stCondLst>
                                    <p:cond delay="2000"/>
                                  </p:stCondLst>
                                  <p:childTnLst>
                                    <p:set>
                                      <p:cBhvr>
                                        <p:cTn id="8" dur="1" fill="hold">
                                          <p:stCondLst>
                                            <p:cond delay="0"/>
                                          </p:stCondLst>
                                        </p:cTn>
                                        <p:tgtEl>
                                          <p:spTgt spid="30722"/>
                                        </p:tgtEl>
                                        <p:attrNameLst>
                                          <p:attrName>style.visibility</p:attrName>
                                        </p:attrNameLst>
                                      </p:cBhvr>
                                      <p:to>
                                        <p:strVal val="visible"/>
                                      </p:to>
                                    </p:set>
                                    <p:animEffect transition="in" filter="wipe(left)">
                                      <p:cBhvr>
                                        <p:cTn id="9" dur="500"/>
                                        <p:tgtEl>
                                          <p:spTgt spid="30722"/>
                                        </p:tgtEl>
                                      </p:cBhvr>
                                    </p:animEffect>
                                  </p:childTnLst>
                                </p:cTn>
                              </p:par>
                              <p:par>
                                <p:cTn id="10" presetID="22" presetClass="entr" presetSubtype="1" fill="hold" grpId="0" nodeType="withEffect">
                                  <p:stCondLst>
                                    <p:cond delay="400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wipe(up)">
                                      <p:cBhvr>
                                        <p:cTn id="12" dur="500"/>
                                        <p:tgtEl>
                                          <p:spTgt spid="30723">
                                            <p:txEl>
                                              <p:pRg st="0" end="0"/>
                                            </p:txEl>
                                          </p:spTgt>
                                        </p:tgtEl>
                                      </p:cBhvr>
                                    </p:animEffect>
                                  </p:childTnLst>
                                </p:cTn>
                              </p:par>
                              <p:par>
                                <p:cTn id="13" presetID="22" presetClass="entr" presetSubtype="1" fill="hold" grpId="0" nodeType="withEffect">
                                  <p:stCondLst>
                                    <p:cond delay="9000"/>
                                  </p:stCondLst>
                                  <p:childTnLst>
                                    <p:set>
                                      <p:cBhvr>
                                        <p:cTn id="14" dur="1" fill="hold">
                                          <p:stCondLst>
                                            <p:cond delay="0"/>
                                          </p:stCondLst>
                                        </p:cTn>
                                        <p:tgtEl>
                                          <p:spTgt spid="30723">
                                            <p:txEl>
                                              <p:pRg st="2" end="2"/>
                                            </p:txEl>
                                          </p:spTgt>
                                        </p:tgtEl>
                                        <p:attrNameLst>
                                          <p:attrName>style.visibility</p:attrName>
                                        </p:attrNameLst>
                                      </p:cBhvr>
                                      <p:to>
                                        <p:strVal val="visible"/>
                                      </p:to>
                                    </p:set>
                                    <p:animEffect transition="in" filter="wipe(up)">
                                      <p:cBhvr>
                                        <p:cTn id="15"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6"/>
                <p:tgtEl>
                  <p:spTgt spid="30724"/>
                </p:tgtEl>
              </p:cMediaNode>
            </p:audio>
          </p:childTnLst>
        </p:cTn>
      </p:par>
    </p:tnLst>
    <p:bldLst>
      <p:bldP spid="30722" grpId="0" animBg="1"/>
      <p:bldP spid="3072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1745"/>
          <p:cNvSpPr>
            <a:spLocks noGrp="1"/>
          </p:cNvSpPr>
          <p:nvPr>
            <p:ph type="title" idx="4294967295"/>
          </p:nvPr>
        </p:nvSpPr>
        <p:spPr>
          <a:xfrm>
            <a:off x="457200" y="44450"/>
            <a:ext cx="8229600" cy="1143000"/>
          </a:xfrm>
          <a:ln/>
        </p:spPr>
        <p:txBody>
          <a:bodyPr wrap="square" lIns="91440" tIns="45720" rIns="91440" bIns="45720" anchor="ctr"/>
          <a:lstStyle/>
          <a:p>
            <a:r>
              <a:rPr lang="en-US" altLang="en-US" sz="3200" b="1" dirty="0"/>
              <a:t>HABITUAL ABORTION (RECURRENT). ETIOLOGY.</a:t>
            </a:r>
          </a:p>
        </p:txBody>
      </p:sp>
      <p:sp>
        <p:nvSpPr>
          <p:cNvPr id="31747" name="Content Placeholder 31746"/>
          <p:cNvSpPr>
            <a:spLocks noGrp="1"/>
          </p:cNvSpPr>
          <p:nvPr>
            <p:ph idx="4294967295"/>
          </p:nvPr>
        </p:nvSpPr>
        <p:spPr>
          <a:xfrm>
            <a:off x="250825" y="1341438"/>
            <a:ext cx="8713787" cy="5068887"/>
          </a:xfrm>
          <a:ln/>
        </p:spPr>
        <p:txBody>
          <a:bodyPr wrap="square" lIns="91440" tIns="45720" rIns="91440" bIns="45720" anchor="t" anchorCtr="0">
            <a:normAutofit lnSpcReduction="10000"/>
          </a:bodyPr>
          <a:lstStyle/>
          <a:p>
            <a:pPr>
              <a:lnSpc>
                <a:spcPct val="150000"/>
              </a:lnSpc>
              <a:buFont typeface="Wingdings" charset="2"/>
              <a:buChar char="q"/>
            </a:pPr>
            <a:r>
              <a:rPr lang="en-US" altLang="en-US" sz="2900" dirty="0">
                <a:latin typeface="Bookman Old Style" charset="0"/>
              </a:rPr>
              <a:t>Not known.</a:t>
            </a:r>
          </a:p>
          <a:p>
            <a:pPr>
              <a:lnSpc>
                <a:spcPct val="150000"/>
              </a:lnSpc>
              <a:buFont typeface="Wingdings" charset="2"/>
              <a:buChar char="q"/>
            </a:pPr>
            <a:r>
              <a:rPr lang="en-US" altLang="en-US" sz="2900" dirty="0">
                <a:latin typeface="Bookman Old Style" charset="0"/>
              </a:rPr>
              <a:t>Uterine malformations or abnormality.</a:t>
            </a:r>
          </a:p>
          <a:p>
            <a:pPr>
              <a:lnSpc>
                <a:spcPct val="150000"/>
              </a:lnSpc>
              <a:buFont typeface="Wingdings" charset="2"/>
              <a:buChar char="q"/>
            </a:pPr>
            <a:r>
              <a:rPr lang="en-US" altLang="en-US" sz="2900" dirty="0">
                <a:latin typeface="Bookman Old Style" charset="0"/>
              </a:rPr>
              <a:t>Cervical incompetence.</a:t>
            </a:r>
          </a:p>
          <a:p>
            <a:pPr>
              <a:lnSpc>
                <a:spcPct val="150000"/>
              </a:lnSpc>
              <a:buFont typeface="Wingdings" charset="2"/>
              <a:buChar char="q"/>
            </a:pPr>
            <a:r>
              <a:rPr lang="en-US" altLang="en-US" sz="2900" dirty="0">
                <a:latin typeface="Bookman Old Style" charset="0"/>
              </a:rPr>
              <a:t>Chromosome abnormality. </a:t>
            </a:r>
          </a:p>
          <a:p>
            <a:pPr>
              <a:lnSpc>
                <a:spcPct val="150000"/>
              </a:lnSpc>
              <a:buFont typeface="Wingdings" charset="2"/>
              <a:buChar char="q"/>
            </a:pPr>
            <a:r>
              <a:rPr lang="en-US" altLang="en-US" sz="2900" dirty="0">
                <a:latin typeface="Bookman Old Style" charset="0"/>
              </a:rPr>
              <a:t>Endometrial infection.</a:t>
            </a:r>
          </a:p>
          <a:p>
            <a:pPr>
              <a:lnSpc>
                <a:spcPct val="150000"/>
              </a:lnSpc>
              <a:buFont typeface="Wingdings" charset="2"/>
              <a:buChar char="q"/>
            </a:pPr>
            <a:r>
              <a:rPr lang="en-US" altLang="en-US" sz="2900" dirty="0">
                <a:latin typeface="Bookman Old Style" charset="0"/>
              </a:rPr>
              <a:t>Endocrine dysfuntion.</a:t>
            </a:r>
          </a:p>
          <a:p>
            <a:pPr>
              <a:lnSpc>
                <a:spcPct val="150000"/>
              </a:lnSpc>
              <a:buFont typeface="Wingdings" charset="2"/>
              <a:buChar char="q"/>
            </a:pPr>
            <a:r>
              <a:rPr lang="en-US" altLang="en-US" sz="2900" dirty="0">
                <a:latin typeface="Bookman Old Style" charset="0"/>
              </a:rPr>
              <a:t>Systemic disease.</a:t>
            </a:r>
          </a:p>
          <a:p>
            <a:pPr>
              <a:buFont typeface="Wingdings" charset="2"/>
              <a:buChar char="q"/>
            </a:pPr>
            <a:endParaRPr/>
          </a:p>
        </p:txBody>
      </p:sp>
      <p:pic>
        <p:nvPicPr>
          <p:cNvPr id="31748"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324976" y="260350"/>
            <a:ext cx="304800" cy="3048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37710" fill="hold"/>
                                        <p:tgtEl>
                                          <p:spTgt spid="31748"/>
                                        </p:tgtEl>
                                      </p:cBhvr>
                                    </p:cmd>
                                  </p:childTnLst>
                                </p:cTn>
                              </p:par>
                              <p:par>
                                <p:cTn id="7" presetID="22" presetClass="entr" presetSubtype="1" fill="hold" grpId="0" nodeType="withEffect">
                                  <p:stCondLst>
                                    <p:cond delay="2500"/>
                                  </p:stCondLst>
                                  <p:childTnLst>
                                    <p:set>
                                      <p:cBhvr>
                                        <p:cTn id="8" dur="1" fill="hold">
                                          <p:stCondLst>
                                            <p:cond delay="0"/>
                                          </p:stCondLst>
                                        </p:cTn>
                                        <p:tgtEl>
                                          <p:spTgt spid="31746"/>
                                        </p:tgtEl>
                                        <p:attrNameLst>
                                          <p:attrName>style.visibility</p:attrName>
                                        </p:attrNameLst>
                                      </p:cBhvr>
                                      <p:to>
                                        <p:strVal val="visible"/>
                                      </p:to>
                                    </p:set>
                                    <p:animEffect transition="in" filter="wipe(up)">
                                      <p:cBhvr>
                                        <p:cTn id="9" dur="500"/>
                                        <p:tgtEl>
                                          <p:spTgt spid="31746"/>
                                        </p:tgtEl>
                                      </p:cBhvr>
                                    </p:animEffect>
                                  </p:childTnLst>
                                </p:cTn>
                              </p:par>
                              <p:par>
                                <p:cTn id="10" presetID="22" presetClass="entr" presetSubtype="8" fill="hold" grpId="0" nodeType="withEffect">
                                  <p:stCondLst>
                                    <p:cond delay="700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wipe(left)">
                                      <p:cBhvr>
                                        <p:cTn id="12" dur="500"/>
                                        <p:tgtEl>
                                          <p:spTgt spid="31747">
                                            <p:txEl>
                                              <p:pRg st="0" end="0"/>
                                            </p:txEl>
                                          </p:spTgt>
                                        </p:tgtEl>
                                      </p:cBhvr>
                                    </p:animEffect>
                                  </p:childTnLst>
                                </p:cTn>
                              </p:par>
                              <p:par>
                                <p:cTn id="13" presetID="22" presetClass="entr" presetSubtype="8" fill="hold" grpId="0" nodeType="withEffect">
                                  <p:stCondLst>
                                    <p:cond delay="8000"/>
                                  </p:stCondLst>
                                  <p:childTnLst>
                                    <p:set>
                                      <p:cBhvr>
                                        <p:cTn id="14" dur="1" fill="hold">
                                          <p:stCondLst>
                                            <p:cond delay="0"/>
                                          </p:stCondLst>
                                        </p:cTn>
                                        <p:tgtEl>
                                          <p:spTgt spid="31747">
                                            <p:txEl>
                                              <p:pRg st="1" end="1"/>
                                            </p:txEl>
                                          </p:spTgt>
                                        </p:tgtEl>
                                        <p:attrNameLst>
                                          <p:attrName>style.visibility</p:attrName>
                                        </p:attrNameLst>
                                      </p:cBhvr>
                                      <p:to>
                                        <p:strVal val="visible"/>
                                      </p:to>
                                    </p:set>
                                    <p:animEffect transition="in" filter="wipe(left)">
                                      <p:cBhvr>
                                        <p:cTn id="15" dur="500"/>
                                        <p:tgtEl>
                                          <p:spTgt spid="31747">
                                            <p:txEl>
                                              <p:pRg st="1" end="1"/>
                                            </p:txEl>
                                          </p:spTgt>
                                        </p:tgtEl>
                                      </p:cBhvr>
                                    </p:animEffect>
                                  </p:childTnLst>
                                </p:cTn>
                              </p:par>
                              <p:par>
                                <p:cTn id="16" presetID="22" presetClass="entr" presetSubtype="8" fill="hold" grpId="0" nodeType="withEffect">
                                  <p:stCondLst>
                                    <p:cond delay="10500"/>
                                  </p:stCondLst>
                                  <p:childTnLst>
                                    <p:set>
                                      <p:cBhvr>
                                        <p:cTn id="17" dur="1" fill="hold">
                                          <p:stCondLst>
                                            <p:cond delay="0"/>
                                          </p:stCondLst>
                                        </p:cTn>
                                        <p:tgtEl>
                                          <p:spTgt spid="31747">
                                            <p:txEl>
                                              <p:pRg st="2" end="2"/>
                                            </p:txEl>
                                          </p:spTgt>
                                        </p:tgtEl>
                                        <p:attrNameLst>
                                          <p:attrName>style.visibility</p:attrName>
                                        </p:attrNameLst>
                                      </p:cBhvr>
                                      <p:to>
                                        <p:strVal val="visible"/>
                                      </p:to>
                                    </p:set>
                                    <p:animEffect transition="in" filter="wipe(left)">
                                      <p:cBhvr>
                                        <p:cTn id="18" dur="500"/>
                                        <p:tgtEl>
                                          <p:spTgt spid="31747">
                                            <p:txEl>
                                              <p:pRg st="2" end="2"/>
                                            </p:txEl>
                                          </p:spTgt>
                                        </p:tgtEl>
                                      </p:cBhvr>
                                    </p:animEffect>
                                  </p:childTnLst>
                                </p:cTn>
                              </p:par>
                              <p:par>
                                <p:cTn id="19" presetID="22" presetClass="entr" presetSubtype="8" fill="hold" grpId="0" nodeType="withEffect">
                                  <p:stCondLst>
                                    <p:cond delay="12500"/>
                                  </p:stCondLst>
                                  <p:childTnLst>
                                    <p:set>
                                      <p:cBhvr>
                                        <p:cTn id="20" dur="1" fill="hold">
                                          <p:stCondLst>
                                            <p:cond delay="0"/>
                                          </p:stCondLst>
                                        </p:cTn>
                                        <p:tgtEl>
                                          <p:spTgt spid="31747">
                                            <p:txEl>
                                              <p:pRg st="3" end="3"/>
                                            </p:txEl>
                                          </p:spTgt>
                                        </p:tgtEl>
                                        <p:attrNameLst>
                                          <p:attrName>style.visibility</p:attrName>
                                        </p:attrNameLst>
                                      </p:cBhvr>
                                      <p:to>
                                        <p:strVal val="visible"/>
                                      </p:to>
                                    </p:set>
                                    <p:animEffect transition="in" filter="wipe(left)">
                                      <p:cBhvr>
                                        <p:cTn id="21" dur="500"/>
                                        <p:tgtEl>
                                          <p:spTgt spid="31747">
                                            <p:txEl>
                                              <p:pRg st="3" end="3"/>
                                            </p:txEl>
                                          </p:spTgt>
                                        </p:tgtEl>
                                      </p:cBhvr>
                                    </p:animEffect>
                                  </p:childTnLst>
                                </p:cTn>
                              </p:par>
                              <p:par>
                                <p:cTn id="22" presetID="22" presetClass="entr" presetSubtype="8" fill="hold" grpId="0" nodeType="withEffect">
                                  <p:stCondLst>
                                    <p:cond delay="14500"/>
                                  </p:stCondLst>
                                  <p:childTnLst>
                                    <p:set>
                                      <p:cBhvr>
                                        <p:cTn id="23" dur="1" fill="hold">
                                          <p:stCondLst>
                                            <p:cond delay="0"/>
                                          </p:stCondLst>
                                        </p:cTn>
                                        <p:tgtEl>
                                          <p:spTgt spid="31747">
                                            <p:txEl>
                                              <p:pRg st="4" end="4"/>
                                            </p:txEl>
                                          </p:spTgt>
                                        </p:tgtEl>
                                        <p:attrNameLst>
                                          <p:attrName>style.visibility</p:attrName>
                                        </p:attrNameLst>
                                      </p:cBhvr>
                                      <p:to>
                                        <p:strVal val="visible"/>
                                      </p:to>
                                    </p:set>
                                    <p:animEffect transition="in" filter="wipe(left)">
                                      <p:cBhvr>
                                        <p:cTn id="24" dur="500"/>
                                        <p:tgtEl>
                                          <p:spTgt spid="31747">
                                            <p:txEl>
                                              <p:pRg st="4" end="4"/>
                                            </p:txEl>
                                          </p:spTgt>
                                        </p:tgtEl>
                                      </p:cBhvr>
                                    </p:animEffect>
                                  </p:childTnLst>
                                </p:cTn>
                              </p:par>
                              <p:par>
                                <p:cTn id="25" presetID="22" presetClass="entr" presetSubtype="8" fill="hold" grpId="0" nodeType="withEffect">
                                  <p:stCondLst>
                                    <p:cond delay="16500"/>
                                  </p:stCondLst>
                                  <p:childTnLst>
                                    <p:set>
                                      <p:cBhvr>
                                        <p:cTn id="26" dur="1" fill="hold">
                                          <p:stCondLst>
                                            <p:cond delay="0"/>
                                          </p:stCondLst>
                                        </p:cTn>
                                        <p:tgtEl>
                                          <p:spTgt spid="31747">
                                            <p:txEl>
                                              <p:pRg st="5" end="5"/>
                                            </p:txEl>
                                          </p:spTgt>
                                        </p:tgtEl>
                                        <p:attrNameLst>
                                          <p:attrName>style.visibility</p:attrName>
                                        </p:attrNameLst>
                                      </p:cBhvr>
                                      <p:to>
                                        <p:strVal val="visible"/>
                                      </p:to>
                                    </p:set>
                                    <p:animEffect transition="in" filter="wipe(left)">
                                      <p:cBhvr>
                                        <p:cTn id="27" dur="500"/>
                                        <p:tgtEl>
                                          <p:spTgt spid="31747">
                                            <p:txEl>
                                              <p:pRg st="5" end="5"/>
                                            </p:txEl>
                                          </p:spTgt>
                                        </p:tgtEl>
                                      </p:cBhvr>
                                    </p:animEffect>
                                  </p:childTnLst>
                                </p:cTn>
                              </p:par>
                              <p:par>
                                <p:cTn id="28" presetID="22" presetClass="entr" presetSubtype="8" fill="hold" grpId="0" nodeType="withEffect">
                                  <p:stCondLst>
                                    <p:cond delay="18500"/>
                                  </p:stCondLst>
                                  <p:childTnLst>
                                    <p:set>
                                      <p:cBhvr>
                                        <p:cTn id="29" dur="1" fill="hold">
                                          <p:stCondLst>
                                            <p:cond delay="0"/>
                                          </p:stCondLst>
                                        </p:cTn>
                                        <p:tgtEl>
                                          <p:spTgt spid="31747">
                                            <p:txEl>
                                              <p:pRg st="6" end="6"/>
                                            </p:txEl>
                                          </p:spTgt>
                                        </p:tgtEl>
                                        <p:attrNameLst>
                                          <p:attrName>style.visibility</p:attrName>
                                        </p:attrNameLst>
                                      </p:cBhvr>
                                      <p:to>
                                        <p:strVal val="visible"/>
                                      </p:to>
                                    </p:set>
                                    <p:animEffect transition="in" filter="wipe(left)">
                                      <p:cBhvr>
                                        <p:cTn id="30" dur="500"/>
                                        <p:tgtEl>
                                          <p:spTgt spid="317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1"/>
                <p:tgtEl>
                  <p:spTgt spid="31748"/>
                </p:tgtEl>
              </p:cMediaNode>
            </p:audio>
          </p:childTnLst>
        </p:cTn>
      </p:par>
    </p:tnLst>
    <p:bldLst>
      <p:bldP spid="31746" grpId="0" animBg="1"/>
      <p:bldP spid="3174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2769"/>
          <p:cNvSpPr>
            <a:spLocks noGrp="1"/>
          </p:cNvSpPr>
          <p:nvPr>
            <p:ph type="title" idx="4294967295"/>
          </p:nvPr>
        </p:nvSpPr>
        <p:spPr>
          <a:xfrm>
            <a:off x="457200" y="-26987"/>
            <a:ext cx="8229600" cy="777875"/>
          </a:xfrm>
          <a:ln/>
        </p:spPr>
        <p:txBody>
          <a:bodyPr wrap="square" lIns="91440" tIns="45720" rIns="91440" bIns="45720" anchor="ctr"/>
          <a:lstStyle/>
          <a:p>
            <a:r>
              <a:rPr lang="en-US" altLang="en-US" sz="3600" b="1" dirty="0"/>
              <a:t>SEPTIC ABORTION</a:t>
            </a:r>
          </a:p>
        </p:txBody>
      </p:sp>
      <p:sp>
        <p:nvSpPr>
          <p:cNvPr id="32771" name="Content Placeholder 32770"/>
          <p:cNvSpPr>
            <a:spLocks noGrp="1"/>
          </p:cNvSpPr>
          <p:nvPr>
            <p:ph idx="4294967295"/>
          </p:nvPr>
        </p:nvSpPr>
        <p:spPr>
          <a:xfrm>
            <a:off x="250825" y="1052513"/>
            <a:ext cx="8713787" cy="5545137"/>
          </a:xfrm>
          <a:ln/>
        </p:spPr>
        <p:txBody>
          <a:bodyPr wrap="square" lIns="91440" tIns="45720" rIns="91440" bIns="45720" anchor="t" anchorCtr="0">
            <a:normAutofit fontScale="92500"/>
          </a:bodyPr>
          <a:lstStyle/>
          <a:p>
            <a:pPr algn="just">
              <a:buFont typeface="Wingdings" charset="2"/>
              <a:buChar char="q"/>
            </a:pPr>
            <a:r>
              <a:rPr lang="en-US" altLang="en-US" sz="2800" dirty="0">
                <a:latin typeface="Bookman Old Style" charset="0"/>
                <a:ea typeface="Arial" charset="0"/>
              </a:rPr>
              <a:t>Any time there is infection related to abortion, doctors should think about the possibility that it results from  manipulation or abortive maneuver. </a:t>
            </a:r>
          </a:p>
          <a:p>
            <a:pPr algn="just">
              <a:buFont typeface="Wingdings" charset="2"/>
              <a:buChar char="q"/>
            </a:pPr>
            <a:endParaRPr/>
          </a:p>
          <a:p>
            <a:pPr algn="just">
              <a:buFont typeface="Wingdings" charset="2"/>
              <a:buChar char="q"/>
            </a:pPr>
            <a:r>
              <a:rPr lang="en-US" altLang="en-US" sz="2800" dirty="0">
                <a:latin typeface="Bookman Old Style" charset="0"/>
                <a:ea typeface="Arial" charset="0"/>
              </a:rPr>
              <a:t>The infection usually starts in the uterus (as endometritis, involving the endometrium and retained products of conception) and can go to parametritis, peritonitis, septicemia and septic shock).</a:t>
            </a:r>
          </a:p>
          <a:p>
            <a:pPr algn="just">
              <a:buFont typeface="Wingdings" charset="2"/>
              <a:buChar char="q"/>
            </a:pPr>
            <a:endParaRPr/>
          </a:p>
          <a:p>
            <a:pPr algn="just">
              <a:buFont typeface="Wingdings" charset="2"/>
              <a:buChar char="q"/>
            </a:pPr>
            <a:r>
              <a:rPr lang="en-US" altLang="en-US" sz="2800" dirty="0">
                <a:latin typeface="Bookman Old Style" charset="0"/>
                <a:ea typeface="Arial" charset="0"/>
              </a:rPr>
              <a:t>The most common complication is pelvic inflammatory disease. (PID).</a:t>
            </a:r>
          </a:p>
          <a:p>
            <a:pPr algn="just">
              <a:buFont typeface="Wingdings" charset="2"/>
              <a:buChar char="q"/>
            </a:pPr>
            <a:endParaRPr/>
          </a:p>
        </p:txBody>
      </p:sp>
      <p:pic>
        <p:nvPicPr>
          <p:cNvPr id="32772"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324976" y="188913"/>
            <a:ext cx="304800" cy="3048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8729" fill="hold"/>
                                        <p:tgtEl>
                                          <p:spTgt spid="32772"/>
                                        </p:tgtEl>
                                      </p:cBhvr>
                                    </p:cmd>
                                  </p:childTnLst>
                                </p:cTn>
                              </p:par>
                              <p:par>
                                <p:cTn id="7" presetID="22" presetClass="entr" presetSubtype="8" fill="hold" grpId="0" nodeType="withEffect">
                                  <p:stCondLst>
                                    <p:cond delay="2000"/>
                                  </p:stCondLst>
                                  <p:childTnLst>
                                    <p:set>
                                      <p:cBhvr>
                                        <p:cTn id="8" dur="1" fill="hold">
                                          <p:stCondLst>
                                            <p:cond delay="0"/>
                                          </p:stCondLst>
                                        </p:cTn>
                                        <p:tgtEl>
                                          <p:spTgt spid="32770"/>
                                        </p:tgtEl>
                                        <p:attrNameLst>
                                          <p:attrName>style.visibility</p:attrName>
                                        </p:attrNameLst>
                                      </p:cBhvr>
                                      <p:to>
                                        <p:strVal val="visible"/>
                                      </p:to>
                                    </p:set>
                                    <p:animEffect transition="in" filter="wipe(left)">
                                      <p:cBhvr>
                                        <p:cTn id="9" dur="500"/>
                                        <p:tgtEl>
                                          <p:spTgt spid="32770"/>
                                        </p:tgtEl>
                                      </p:cBhvr>
                                    </p:animEffect>
                                  </p:childTnLst>
                                </p:cTn>
                              </p:par>
                              <p:par>
                                <p:cTn id="10" presetID="22" presetClass="entr" presetSubtype="1" fill="hold" grpId="0" nodeType="withEffect">
                                  <p:stCondLst>
                                    <p:cond delay="300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wipe(up)">
                                      <p:cBhvr>
                                        <p:cTn id="12" dur="500"/>
                                        <p:tgtEl>
                                          <p:spTgt spid="32771">
                                            <p:txEl>
                                              <p:pRg st="0" end="0"/>
                                            </p:txEl>
                                          </p:spTgt>
                                        </p:tgtEl>
                                      </p:cBhvr>
                                    </p:animEffect>
                                  </p:childTnLst>
                                </p:cTn>
                              </p:par>
                              <p:par>
                                <p:cTn id="13" presetID="22" presetClass="entr" presetSubtype="1" fill="hold" grpId="0" nodeType="withEffect">
                                  <p:stCondLst>
                                    <p:cond delay="12500"/>
                                  </p:stCondLst>
                                  <p:childTnLst>
                                    <p:set>
                                      <p:cBhvr>
                                        <p:cTn id="14" dur="1" fill="hold">
                                          <p:stCondLst>
                                            <p:cond delay="0"/>
                                          </p:stCondLst>
                                        </p:cTn>
                                        <p:tgtEl>
                                          <p:spTgt spid="32771">
                                            <p:txEl>
                                              <p:pRg st="2" end="2"/>
                                            </p:txEl>
                                          </p:spTgt>
                                        </p:tgtEl>
                                        <p:attrNameLst>
                                          <p:attrName>style.visibility</p:attrName>
                                        </p:attrNameLst>
                                      </p:cBhvr>
                                      <p:to>
                                        <p:strVal val="visible"/>
                                      </p:to>
                                    </p:set>
                                    <p:animEffect transition="in" filter="wipe(up)">
                                      <p:cBhvr>
                                        <p:cTn id="15" dur="500"/>
                                        <p:tgtEl>
                                          <p:spTgt spid="32771">
                                            <p:txEl>
                                              <p:pRg st="2" end="2"/>
                                            </p:txEl>
                                          </p:spTgt>
                                        </p:tgtEl>
                                      </p:cBhvr>
                                    </p:animEffect>
                                  </p:childTnLst>
                                </p:cTn>
                              </p:par>
                              <p:par>
                                <p:cTn id="16" presetID="22" presetClass="entr" presetSubtype="1" fill="hold" grpId="0" nodeType="withEffect">
                                  <p:stCondLst>
                                    <p:cond delay="24000"/>
                                  </p:stCondLst>
                                  <p:childTnLst>
                                    <p:set>
                                      <p:cBhvr>
                                        <p:cTn id="17" dur="1" fill="hold">
                                          <p:stCondLst>
                                            <p:cond delay="0"/>
                                          </p:stCondLst>
                                        </p:cTn>
                                        <p:tgtEl>
                                          <p:spTgt spid="32771">
                                            <p:txEl>
                                              <p:pRg st="4" end="4"/>
                                            </p:txEl>
                                          </p:spTgt>
                                        </p:tgtEl>
                                        <p:attrNameLst>
                                          <p:attrName>style.visibility</p:attrName>
                                        </p:attrNameLst>
                                      </p:cBhvr>
                                      <p:to>
                                        <p:strVal val="visible"/>
                                      </p:to>
                                    </p:set>
                                    <p:animEffect transition="in" filter="wipe(up)">
                                      <p:cBhvr>
                                        <p:cTn id="18" dur="500"/>
                                        <p:tgtEl>
                                          <p:spTgt spid="32771">
                                            <p:txEl>
                                              <p:pRg st="4" end="4"/>
                                            </p:txEl>
                                          </p:spTgt>
                                        </p:tgtEl>
                                      </p:cBhvr>
                                    </p:animEffect>
                                  </p:childTnLst>
                                </p:cTn>
                              </p:par>
                              <p:par>
                                <p:cTn id="19" presetID="26" presetClass="emph" presetSubtype="0" fill="hold" grpId="1" nodeType="withEffect">
                                  <p:stCondLst>
                                    <p:cond delay="3000"/>
                                  </p:stCondLst>
                                  <p:childTnLst>
                                    <p:animEffect transition="out" filter="fade">
                                      <p:cBhvr>
                                        <p:cTn id="20" dur="1000" tmFilter="0, 0; .2, .5; .8, .5; 1, 0"/>
                                        <p:tgtEl>
                                          <p:spTgt spid="32771">
                                            <p:txEl>
                                              <p:pRg st="0" end="0"/>
                                            </p:txEl>
                                          </p:spTgt>
                                        </p:tgtEl>
                                      </p:cBhvr>
                                    </p:animEffect>
                                    <p:animScale>
                                      <p:cBhvr>
                                        <p:cTn id="21" dur="500" autoRev="1" fill="hold"/>
                                        <p:tgtEl>
                                          <p:spTgt spid="32771">
                                            <p:txEl>
                                              <p:pRg st="0" end="0"/>
                                            </p:txEl>
                                          </p:spTgt>
                                        </p:tgtEl>
                                      </p:cBhvr>
                                      <p:by x="105000" y="105000"/>
                                    </p:animScale>
                                  </p:childTnLst>
                                </p:cTn>
                              </p:par>
                              <p:par>
                                <p:cTn id="22" presetID="26" presetClass="emph" presetSubtype="0" fill="hold" grpId="1" nodeType="withEffect">
                                  <p:stCondLst>
                                    <p:cond delay="12500"/>
                                  </p:stCondLst>
                                  <p:childTnLst>
                                    <p:animEffect transition="out" filter="fade">
                                      <p:cBhvr>
                                        <p:cTn id="23" dur="1000" tmFilter="0, 0; .2, .5; .8, .5; 1, 0"/>
                                        <p:tgtEl>
                                          <p:spTgt spid="32771">
                                            <p:txEl>
                                              <p:pRg st="2" end="2"/>
                                            </p:txEl>
                                          </p:spTgt>
                                        </p:tgtEl>
                                      </p:cBhvr>
                                    </p:animEffect>
                                    <p:animScale>
                                      <p:cBhvr>
                                        <p:cTn id="24" dur="500" autoRev="1" fill="hold"/>
                                        <p:tgtEl>
                                          <p:spTgt spid="32771">
                                            <p:txEl>
                                              <p:pRg st="2" end="2"/>
                                            </p:txEl>
                                          </p:spTgt>
                                        </p:tgtEl>
                                      </p:cBhvr>
                                      <p:by x="105000" y="105000"/>
                                    </p:animScale>
                                  </p:childTnLst>
                                </p:cTn>
                              </p:par>
                              <p:par>
                                <p:cTn id="25" presetID="26" presetClass="emph" presetSubtype="0" fill="hold" grpId="1" nodeType="withEffect">
                                  <p:stCondLst>
                                    <p:cond delay="24000"/>
                                  </p:stCondLst>
                                  <p:childTnLst>
                                    <p:animEffect transition="out" filter="fade">
                                      <p:cBhvr>
                                        <p:cTn id="26" dur="1000" tmFilter="0, 0; .2, .5; .8, .5; 1, 0"/>
                                        <p:tgtEl>
                                          <p:spTgt spid="32771">
                                            <p:txEl>
                                              <p:pRg st="4" end="4"/>
                                            </p:txEl>
                                          </p:spTgt>
                                        </p:tgtEl>
                                      </p:cBhvr>
                                    </p:animEffect>
                                    <p:animScale>
                                      <p:cBhvr>
                                        <p:cTn id="27" dur="500" autoRev="1" fill="hold"/>
                                        <p:tgtEl>
                                          <p:spTgt spid="32771">
                                            <p:txEl>
                                              <p:pRg st="4" end="4"/>
                                            </p:txEl>
                                          </p:spTgt>
                                        </p:tgtEl>
                                      </p:cBhvr>
                                      <p:by x="105000" y="105000"/>
                                    </p:animScale>
                                  </p:childTnLst>
                                </p:cTn>
                              </p:par>
                              <p:par>
                                <p:cTn id="28" presetID="37" presetClass="exit" presetSubtype="0" fill="hold" grpId="2" nodeType="withEffect">
                                  <p:stCondLst>
                                    <p:cond delay="13000"/>
                                  </p:stCondLst>
                                  <p:childTnLst>
                                    <p:animEffect transition="out" filter="fade">
                                      <p:cBhvr>
                                        <p:cTn id="29" dur="1000"/>
                                        <p:tgtEl>
                                          <p:spTgt spid="32771">
                                            <p:txEl>
                                              <p:pRg st="0" end="0"/>
                                            </p:txEl>
                                          </p:spTgt>
                                        </p:tgtEl>
                                      </p:cBhvr>
                                    </p:animEffect>
                                    <p:anim calcmode="lin" valueType="num">
                                      <p:cBhvr>
                                        <p:cTn id="30" dur="1000"/>
                                        <p:tgtEl>
                                          <p:spTgt spid="32771">
                                            <p:txEl>
                                              <p:pRg st="0" end="0"/>
                                            </p:txEl>
                                          </p:spTgt>
                                        </p:tgtEl>
                                        <p:attrNameLst>
                                          <p:attrName>ppt_x</p:attrName>
                                        </p:attrNameLst>
                                      </p:cBhvr>
                                      <p:tavLst>
                                        <p:tav tm="0">
                                          <p:val>
                                            <p:strVal val="ppt_x"/>
                                          </p:val>
                                        </p:tav>
                                        <p:tav tm="100000">
                                          <p:val>
                                            <p:strVal val="ppt_x"/>
                                          </p:val>
                                        </p:tav>
                                      </p:tavLst>
                                    </p:anim>
                                    <p:anim calcmode="lin" valueType="num">
                                      <p:cBhvr>
                                        <p:cTn id="31" dur="100" decel="100000"/>
                                        <p:tgtEl>
                                          <p:spTgt spid="32771">
                                            <p:txEl>
                                              <p:pRg st="0" end="0"/>
                                            </p:txEl>
                                          </p:spTgt>
                                        </p:tgtEl>
                                        <p:attrNameLst>
                                          <p:attrName>ppt_y</p:attrName>
                                        </p:attrNameLst>
                                      </p:cBhvr>
                                      <p:tavLst>
                                        <p:tav tm="0">
                                          <p:val>
                                            <p:strVal val="ppt_y"/>
                                          </p:val>
                                        </p:tav>
                                        <p:tav tm="100000">
                                          <p:val>
                                            <p:strVal val="ppt_y-.03"/>
                                          </p:val>
                                        </p:tav>
                                      </p:tavLst>
                                    </p:anim>
                                    <p:anim calcmode="lin" valueType="num">
                                      <p:cBhvr>
                                        <p:cTn id="32" dur="900" accel="100000">
                                          <p:stCondLst>
                                            <p:cond delay="100"/>
                                          </p:stCondLst>
                                        </p:cTn>
                                        <p:tgtEl>
                                          <p:spTgt spid="32771">
                                            <p:txEl>
                                              <p:pRg st="0" end="0"/>
                                            </p:txEl>
                                          </p:spTgt>
                                        </p:tgtEl>
                                        <p:attrNameLst>
                                          <p:attrName>ppt_y</p:attrName>
                                        </p:attrNameLst>
                                      </p:cBhvr>
                                      <p:tavLst>
                                        <p:tav tm="0">
                                          <p:val>
                                            <p:strVal val="ppt_y"/>
                                          </p:val>
                                        </p:tav>
                                        <p:tav tm="100000">
                                          <p:val>
                                            <p:strVal val="ppt_y+1"/>
                                          </p:val>
                                        </p:tav>
                                      </p:tavLst>
                                    </p:anim>
                                    <p:set>
                                      <p:cBhvr>
                                        <p:cTn id="33" dur="1" fill="hold">
                                          <p:stCondLst>
                                            <p:cond delay="999"/>
                                          </p:stCondLst>
                                        </p:cTn>
                                        <p:tgtEl>
                                          <p:spTgt spid="32771">
                                            <p:txEl>
                                              <p:pRg st="0" end="0"/>
                                            </p:txEl>
                                          </p:spTgt>
                                        </p:tgtEl>
                                        <p:attrNameLst>
                                          <p:attrName>style.visibility</p:attrName>
                                        </p:attrNameLst>
                                      </p:cBhvr>
                                      <p:to>
                                        <p:strVal val="hidden"/>
                                      </p:to>
                                    </p:set>
                                  </p:childTnLst>
                                </p:cTn>
                              </p:par>
                              <p:par>
                                <p:cTn id="34" presetID="37" presetClass="exit" presetSubtype="0" fill="hold" grpId="2" nodeType="withEffect">
                                  <p:stCondLst>
                                    <p:cond delay="24500"/>
                                  </p:stCondLst>
                                  <p:childTnLst>
                                    <p:animEffect transition="out" filter="fade">
                                      <p:cBhvr>
                                        <p:cTn id="35" dur="1000"/>
                                        <p:tgtEl>
                                          <p:spTgt spid="32771">
                                            <p:txEl>
                                              <p:pRg st="2" end="2"/>
                                            </p:txEl>
                                          </p:spTgt>
                                        </p:tgtEl>
                                      </p:cBhvr>
                                    </p:animEffect>
                                    <p:anim calcmode="lin" valueType="num">
                                      <p:cBhvr>
                                        <p:cTn id="36" dur="1000"/>
                                        <p:tgtEl>
                                          <p:spTgt spid="32771">
                                            <p:txEl>
                                              <p:pRg st="2" end="2"/>
                                            </p:txEl>
                                          </p:spTgt>
                                        </p:tgtEl>
                                        <p:attrNameLst>
                                          <p:attrName>ppt_x</p:attrName>
                                        </p:attrNameLst>
                                      </p:cBhvr>
                                      <p:tavLst>
                                        <p:tav tm="0">
                                          <p:val>
                                            <p:strVal val="ppt_x"/>
                                          </p:val>
                                        </p:tav>
                                        <p:tav tm="100000">
                                          <p:val>
                                            <p:strVal val="ppt_x"/>
                                          </p:val>
                                        </p:tav>
                                      </p:tavLst>
                                    </p:anim>
                                    <p:anim calcmode="lin" valueType="num">
                                      <p:cBhvr>
                                        <p:cTn id="37" dur="100" decel="100000"/>
                                        <p:tgtEl>
                                          <p:spTgt spid="32771">
                                            <p:txEl>
                                              <p:pRg st="2" end="2"/>
                                            </p:txEl>
                                          </p:spTgt>
                                        </p:tgtEl>
                                        <p:attrNameLst>
                                          <p:attrName>ppt_y</p:attrName>
                                        </p:attrNameLst>
                                      </p:cBhvr>
                                      <p:tavLst>
                                        <p:tav tm="0">
                                          <p:val>
                                            <p:strVal val="ppt_y"/>
                                          </p:val>
                                        </p:tav>
                                        <p:tav tm="100000">
                                          <p:val>
                                            <p:strVal val="ppt_y-.03"/>
                                          </p:val>
                                        </p:tav>
                                      </p:tavLst>
                                    </p:anim>
                                    <p:anim calcmode="lin" valueType="num">
                                      <p:cBhvr>
                                        <p:cTn id="38" dur="900" accel="100000">
                                          <p:stCondLst>
                                            <p:cond delay="100"/>
                                          </p:stCondLst>
                                        </p:cTn>
                                        <p:tgtEl>
                                          <p:spTgt spid="32771">
                                            <p:txEl>
                                              <p:pRg st="2" end="2"/>
                                            </p:txEl>
                                          </p:spTgt>
                                        </p:tgtEl>
                                        <p:attrNameLst>
                                          <p:attrName>ppt_y</p:attrName>
                                        </p:attrNameLst>
                                      </p:cBhvr>
                                      <p:tavLst>
                                        <p:tav tm="0">
                                          <p:val>
                                            <p:strVal val="ppt_y"/>
                                          </p:val>
                                        </p:tav>
                                        <p:tav tm="100000">
                                          <p:val>
                                            <p:strVal val="ppt_y+1"/>
                                          </p:val>
                                        </p:tav>
                                      </p:tavLst>
                                    </p:anim>
                                    <p:set>
                                      <p:cBhvr>
                                        <p:cTn id="39" dur="1" fill="hold">
                                          <p:stCondLst>
                                            <p:cond delay="999"/>
                                          </p:stCondLst>
                                        </p:cTn>
                                        <p:tgtEl>
                                          <p:spTgt spid="32771">
                                            <p:txEl>
                                              <p:pRg st="2" end="2"/>
                                            </p:txEl>
                                          </p:spTgt>
                                        </p:tgtEl>
                                        <p:attrNameLst>
                                          <p:attrName>style.visibility</p:attrName>
                                        </p:attrNameLst>
                                      </p:cBhvr>
                                      <p:to>
                                        <p:strVal val="hidden"/>
                                      </p:to>
                                    </p:set>
                                  </p:childTnLst>
                                </p:cTn>
                              </p:par>
                              <p:par>
                                <p:cTn id="40" presetID="37" presetClass="exit" presetSubtype="0" fill="hold" grpId="2" nodeType="withEffect">
                                  <p:stCondLst>
                                    <p:cond delay="28000"/>
                                  </p:stCondLst>
                                  <p:childTnLst>
                                    <p:animEffect transition="out" filter="fade">
                                      <p:cBhvr>
                                        <p:cTn id="41" dur="1000"/>
                                        <p:tgtEl>
                                          <p:spTgt spid="32771">
                                            <p:txEl>
                                              <p:pRg st="4" end="4"/>
                                            </p:txEl>
                                          </p:spTgt>
                                        </p:tgtEl>
                                      </p:cBhvr>
                                    </p:animEffect>
                                    <p:anim calcmode="lin" valueType="num">
                                      <p:cBhvr>
                                        <p:cTn id="42" dur="1000"/>
                                        <p:tgtEl>
                                          <p:spTgt spid="32771">
                                            <p:txEl>
                                              <p:pRg st="4" end="4"/>
                                            </p:txEl>
                                          </p:spTgt>
                                        </p:tgtEl>
                                        <p:attrNameLst>
                                          <p:attrName>ppt_x</p:attrName>
                                        </p:attrNameLst>
                                      </p:cBhvr>
                                      <p:tavLst>
                                        <p:tav tm="0">
                                          <p:val>
                                            <p:strVal val="ppt_x"/>
                                          </p:val>
                                        </p:tav>
                                        <p:tav tm="100000">
                                          <p:val>
                                            <p:strVal val="ppt_x"/>
                                          </p:val>
                                        </p:tav>
                                      </p:tavLst>
                                    </p:anim>
                                    <p:anim calcmode="lin" valueType="num">
                                      <p:cBhvr>
                                        <p:cTn id="43" dur="100" decel="100000"/>
                                        <p:tgtEl>
                                          <p:spTgt spid="32771">
                                            <p:txEl>
                                              <p:pRg st="4" end="4"/>
                                            </p:txEl>
                                          </p:spTgt>
                                        </p:tgtEl>
                                        <p:attrNameLst>
                                          <p:attrName>ppt_y</p:attrName>
                                        </p:attrNameLst>
                                      </p:cBhvr>
                                      <p:tavLst>
                                        <p:tav tm="0">
                                          <p:val>
                                            <p:strVal val="ppt_y"/>
                                          </p:val>
                                        </p:tav>
                                        <p:tav tm="100000">
                                          <p:val>
                                            <p:strVal val="ppt_y-.03"/>
                                          </p:val>
                                        </p:tav>
                                      </p:tavLst>
                                    </p:anim>
                                    <p:anim calcmode="lin" valueType="num">
                                      <p:cBhvr>
                                        <p:cTn id="44" dur="900" accel="100000">
                                          <p:stCondLst>
                                            <p:cond delay="100"/>
                                          </p:stCondLst>
                                        </p:cTn>
                                        <p:tgtEl>
                                          <p:spTgt spid="32771">
                                            <p:txEl>
                                              <p:pRg st="4" end="4"/>
                                            </p:txEl>
                                          </p:spTgt>
                                        </p:tgtEl>
                                        <p:attrNameLst>
                                          <p:attrName>ppt_y</p:attrName>
                                        </p:attrNameLst>
                                      </p:cBhvr>
                                      <p:tavLst>
                                        <p:tav tm="0">
                                          <p:val>
                                            <p:strVal val="ppt_y"/>
                                          </p:val>
                                        </p:tav>
                                        <p:tav tm="100000">
                                          <p:val>
                                            <p:strVal val="ppt_y+1"/>
                                          </p:val>
                                        </p:tav>
                                      </p:tavLst>
                                    </p:anim>
                                    <p:set>
                                      <p:cBhvr>
                                        <p:cTn id="45" dur="1" fill="hold">
                                          <p:stCondLst>
                                            <p:cond delay="999"/>
                                          </p:stCondLst>
                                        </p:cTn>
                                        <p:tgtEl>
                                          <p:spTgt spid="32771">
                                            <p:txEl>
                                              <p:pRg st="4" end="4"/>
                                            </p:txEl>
                                          </p:spTgt>
                                        </p:tgtEl>
                                        <p:attrNameLst>
                                          <p:attrName>style.visibility</p:attrName>
                                        </p:attrNameLst>
                                      </p:cBhvr>
                                      <p:to>
                                        <p:strVal val="hidden"/>
                                      </p:to>
                                    </p:set>
                                  </p:childTnLst>
                                </p:cTn>
                              </p:par>
                              <p:par>
                                <p:cTn id="46" presetID="1" presetClass="entr" presetSubtype="0" fill="hold" grpId="3" nodeType="withEffect">
                                  <p:stCondLst>
                                    <p:cond delay="29000"/>
                                  </p:stCondLst>
                                  <p:childTnLst>
                                    <p:set>
                                      <p:cBhvr>
                                        <p:cTn id="47" dur="1" fill="hold">
                                          <p:stCondLst>
                                            <p:cond delay="0"/>
                                          </p:stCondLst>
                                        </p:cTn>
                                        <p:tgtEl>
                                          <p:spTgt spid="32771">
                                            <p:txEl>
                                              <p:pRg st="0" end="0"/>
                                            </p:txEl>
                                          </p:spTgt>
                                        </p:tgtEl>
                                        <p:attrNameLst>
                                          <p:attrName>style.visibility</p:attrName>
                                        </p:attrNameLst>
                                      </p:cBhvr>
                                      <p:to>
                                        <p:strVal val="visible"/>
                                      </p:to>
                                    </p:set>
                                  </p:childTnLst>
                                </p:cTn>
                              </p:par>
                              <p:par>
                                <p:cTn id="48" presetID="1" presetClass="entr" presetSubtype="0" fill="hold" grpId="3" nodeType="withEffect">
                                  <p:stCondLst>
                                    <p:cond delay="29500"/>
                                  </p:stCondLst>
                                  <p:childTnLst>
                                    <p:set>
                                      <p:cBhvr>
                                        <p:cTn id="49" dur="1" fill="hold">
                                          <p:stCondLst>
                                            <p:cond delay="0"/>
                                          </p:stCondLst>
                                        </p:cTn>
                                        <p:tgtEl>
                                          <p:spTgt spid="32771">
                                            <p:txEl>
                                              <p:pRg st="2" end="2"/>
                                            </p:txEl>
                                          </p:spTgt>
                                        </p:tgtEl>
                                        <p:attrNameLst>
                                          <p:attrName>style.visibility</p:attrName>
                                        </p:attrNameLst>
                                      </p:cBhvr>
                                      <p:to>
                                        <p:strVal val="visible"/>
                                      </p:to>
                                    </p:set>
                                  </p:childTnLst>
                                </p:cTn>
                              </p:par>
                              <p:par>
                                <p:cTn id="50" presetID="1" presetClass="entr" presetSubtype="0" fill="hold" grpId="3" nodeType="withEffect">
                                  <p:stCondLst>
                                    <p:cond delay="30000"/>
                                  </p:stCondLst>
                                  <p:childTnLst>
                                    <p:set>
                                      <p:cBhvr>
                                        <p:cTn id="51"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52"/>
                <p:tgtEl>
                  <p:spTgt spid="32772"/>
                </p:tgtEl>
              </p:cMediaNode>
            </p:audio>
          </p:childTnLst>
        </p:cTn>
      </p:par>
    </p:tnLst>
    <p:bldLst>
      <p:bldP spid="32770" grpId="0" animBg="1"/>
      <p:bldP spid="32771" grpId="0" build="p"/>
      <p:bldP spid="32771" grpId="1" build="p"/>
      <p:bldP spid="32771" grpId="2" build="p"/>
      <p:bldP spid="32771" grpId="3"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3793"/>
          <p:cNvSpPr>
            <a:spLocks noGrp="1"/>
          </p:cNvSpPr>
          <p:nvPr>
            <p:ph type="title" idx="4294967295"/>
          </p:nvPr>
        </p:nvSpPr>
        <p:spPr>
          <a:xfrm>
            <a:off x="250825" y="341313"/>
            <a:ext cx="8642351" cy="1143000"/>
          </a:xfrm>
          <a:ln/>
        </p:spPr>
        <p:txBody>
          <a:bodyPr wrap="square" lIns="91440" tIns="45720" rIns="91440" bIns="45720" anchor="ctr"/>
          <a:lstStyle/>
          <a:p>
            <a:r>
              <a:rPr lang="en-US" altLang="en-US" sz="3600" b="1" dirty="0"/>
              <a:t>SEPTIC ABORTION.</a:t>
            </a:r>
            <a:r>
              <a:rPr lang="en-US" altLang="en-US" sz="3600" dirty="0"/>
              <a:t> </a:t>
            </a:r>
            <a:r>
              <a:rPr lang="en-US" altLang="en-US" sz="3600" b="1" dirty="0"/>
              <a:t>MICROBIOLOGY. </a:t>
            </a:r>
          </a:p>
        </p:txBody>
      </p:sp>
      <p:sp>
        <p:nvSpPr>
          <p:cNvPr id="33795" name="Content Placeholder 33794"/>
          <p:cNvSpPr>
            <a:spLocks noGrp="1"/>
          </p:cNvSpPr>
          <p:nvPr>
            <p:ph idx="4294967295"/>
          </p:nvPr>
        </p:nvSpPr>
        <p:spPr>
          <a:xfrm>
            <a:off x="1681163" y="2032000"/>
            <a:ext cx="5915025" cy="2765425"/>
          </a:xfrm>
          <a:ln/>
        </p:spPr>
        <p:txBody>
          <a:bodyPr wrap="square" lIns="91440" tIns="45720" rIns="91440" bIns="45720" anchor="t" anchorCtr="0">
            <a:normAutofit lnSpcReduction="10000"/>
          </a:bodyPr>
          <a:lstStyle/>
          <a:p>
            <a:pPr>
              <a:buFont typeface="Wingdings" charset="2"/>
              <a:buChar char="q"/>
            </a:pPr>
            <a:r>
              <a:rPr lang="en-US" altLang="en-US" dirty="0">
                <a:latin typeface="Bookman Old Style" charset="0"/>
              </a:rPr>
              <a:t>Anaerobic streptococci.</a:t>
            </a:r>
          </a:p>
          <a:p>
            <a:pPr>
              <a:buFont typeface="Wingdings" charset="2"/>
              <a:buChar char="q"/>
            </a:pPr>
            <a:endParaRPr/>
          </a:p>
          <a:p>
            <a:pPr>
              <a:buFont typeface="Wingdings" charset="2"/>
              <a:buChar char="q"/>
            </a:pPr>
            <a:r>
              <a:rPr lang="en-US" altLang="en-US" dirty="0">
                <a:latin typeface="Bookman Old Style" charset="0"/>
              </a:rPr>
              <a:t>E.Coli.</a:t>
            </a:r>
          </a:p>
          <a:p>
            <a:pPr>
              <a:buFont typeface="Wingdings" charset="2"/>
              <a:buChar char="q"/>
            </a:pPr>
            <a:endParaRPr/>
          </a:p>
          <a:p>
            <a:pPr>
              <a:buFont typeface="Wingdings" charset="2"/>
              <a:buChar char="q"/>
            </a:pPr>
            <a:r>
              <a:rPr lang="en-US" altLang="en-US" dirty="0">
                <a:latin typeface="Bookman Old Style" charset="0"/>
              </a:rPr>
              <a:t>Staphylococci.</a:t>
            </a:r>
          </a:p>
        </p:txBody>
      </p:sp>
      <p:pic>
        <p:nvPicPr>
          <p:cNvPr id="33796"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396412" y="188913"/>
            <a:ext cx="304800" cy="3048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0545" fill="hold"/>
                                        <p:tgtEl>
                                          <p:spTgt spid="33796"/>
                                        </p:tgtEl>
                                      </p:cBhvr>
                                    </p:cmd>
                                  </p:childTnLst>
                                </p:cTn>
                              </p:par>
                              <p:par>
                                <p:cTn id="7" presetID="22" presetClass="entr" presetSubtype="1" fill="hold" grpId="0" nodeType="withEffect">
                                  <p:stCondLst>
                                    <p:cond delay="1000"/>
                                  </p:stCondLst>
                                  <p:childTnLst>
                                    <p:set>
                                      <p:cBhvr>
                                        <p:cTn id="8" dur="1" fill="hold">
                                          <p:stCondLst>
                                            <p:cond delay="0"/>
                                          </p:stCondLst>
                                        </p:cTn>
                                        <p:tgtEl>
                                          <p:spTgt spid="33794"/>
                                        </p:tgtEl>
                                        <p:attrNameLst>
                                          <p:attrName>style.visibility</p:attrName>
                                        </p:attrNameLst>
                                      </p:cBhvr>
                                      <p:to>
                                        <p:strVal val="visible"/>
                                      </p:to>
                                    </p:set>
                                    <p:animEffect transition="in" filter="wipe(up)">
                                      <p:cBhvr>
                                        <p:cTn id="9" dur="500"/>
                                        <p:tgtEl>
                                          <p:spTgt spid="33794"/>
                                        </p:tgtEl>
                                      </p:cBhvr>
                                    </p:animEffect>
                                  </p:childTnLst>
                                </p:cTn>
                              </p:par>
                              <p:par>
                                <p:cTn id="10" presetID="22" presetClass="entr" presetSubtype="8" fill="hold" grpId="0" nodeType="withEffect">
                                  <p:stCondLst>
                                    <p:cond delay="600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wipe(left)">
                                      <p:cBhvr>
                                        <p:cTn id="12" dur="500"/>
                                        <p:tgtEl>
                                          <p:spTgt spid="33795">
                                            <p:txEl>
                                              <p:pRg st="0" end="0"/>
                                            </p:txEl>
                                          </p:spTgt>
                                        </p:tgtEl>
                                      </p:cBhvr>
                                    </p:animEffect>
                                  </p:childTnLst>
                                </p:cTn>
                              </p:par>
                              <p:par>
                                <p:cTn id="13" presetID="22" presetClass="entr" presetSubtype="8" fill="hold" grpId="0" nodeType="withEffect">
                                  <p:stCondLst>
                                    <p:cond delay="7500"/>
                                  </p:stCondLst>
                                  <p:childTnLst>
                                    <p:set>
                                      <p:cBhvr>
                                        <p:cTn id="14" dur="1" fill="hold">
                                          <p:stCondLst>
                                            <p:cond delay="0"/>
                                          </p:stCondLst>
                                        </p:cTn>
                                        <p:tgtEl>
                                          <p:spTgt spid="33795">
                                            <p:txEl>
                                              <p:pRg st="2" end="2"/>
                                            </p:txEl>
                                          </p:spTgt>
                                        </p:tgtEl>
                                        <p:attrNameLst>
                                          <p:attrName>style.visibility</p:attrName>
                                        </p:attrNameLst>
                                      </p:cBhvr>
                                      <p:to>
                                        <p:strVal val="visible"/>
                                      </p:to>
                                    </p:set>
                                    <p:animEffect transition="in" filter="wipe(left)">
                                      <p:cBhvr>
                                        <p:cTn id="15" dur="500"/>
                                        <p:tgtEl>
                                          <p:spTgt spid="33795">
                                            <p:txEl>
                                              <p:pRg st="2" end="2"/>
                                            </p:txEl>
                                          </p:spTgt>
                                        </p:tgtEl>
                                      </p:cBhvr>
                                    </p:animEffect>
                                  </p:childTnLst>
                                </p:cTn>
                              </p:par>
                              <p:par>
                                <p:cTn id="16" presetID="22" presetClass="entr" presetSubtype="8" fill="hold" grpId="0" nodeType="withEffect">
                                  <p:stCondLst>
                                    <p:cond delay="8500"/>
                                  </p:stCondLst>
                                  <p:childTnLst>
                                    <p:set>
                                      <p:cBhvr>
                                        <p:cTn id="17" dur="1" fill="hold">
                                          <p:stCondLst>
                                            <p:cond delay="0"/>
                                          </p:stCondLst>
                                        </p:cTn>
                                        <p:tgtEl>
                                          <p:spTgt spid="33795">
                                            <p:txEl>
                                              <p:pRg st="4" end="4"/>
                                            </p:txEl>
                                          </p:spTgt>
                                        </p:tgtEl>
                                        <p:attrNameLst>
                                          <p:attrName>style.visibility</p:attrName>
                                        </p:attrNameLst>
                                      </p:cBhvr>
                                      <p:to>
                                        <p:strVal val="visible"/>
                                      </p:to>
                                    </p:set>
                                    <p:animEffect transition="in" filter="wipe(left)">
                                      <p:cBhvr>
                                        <p:cTn id="18" dur="500"/>
                                        <p:tgtEl>
                                          <p:spTgt spid="33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9"/>
                <p:tgtEl>
                  <p:spTgt spid="33796"/>
                </p:tgtEl>
              </p:cMediaNode>
            </p:audio>
          </p:childTnLst>
        </p:cTn>
      </p:par>
    </p:tnLst>
    <p:bldLst>
      <p:bldP spid="33794" grpId="0" animBg="1"/>
      <p:bldP spid="3379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4817"/>
          <p:cNvSpPr>
            <a:spLocks noGrp="1"/>
          </p:cNvSpPr>
          <p:nvPr>
            <p:ph type="title" idx="4294967295"/>
          </p:nvPr>
        </p:nvSpPr>
        <p:spPr>
          <a:xfrm>
            <a:off x="457200" y="44450"/>
            <a:ext cx="8229600" cy="1143000"/>
          </a:xfrm>
          <a:ln/>
        </p:spPr>
        <p:txBody>
          <a:bodyPr wrap="square" lIns="91440" tIns="45720" rIns="91440" bIns="45720" anchor="ctr">
            <a:normAutofit fontScale="90000"/>
          </a:bodyPr>
          <a:lstStyle/>
          <a:p>
            <a:r>
              <a:rPr lang="en-US" altLang="en-US" sz="3600" b="1" dirty="0"/>
              <a:t>SEPTIC ABORTION.</a:t>
            </a:r>
            <a:r>
              <a:t/>
            </a:r>
            <a:br/>
            <a:r>
              <a:rPr lang="en-US" altLang="en-US" sz="3600" b="1" dirty="0"/>
              <a:t>CLINICAL PICTURES.</a:t>
            </a:r>
          </a:p>
        </p:txBody>
      </p:sp>
      <p:sp>
        <p:nvSpPr>
          <p:cNvPr id="34819" name="Content Placeholder 34818"/>
          <p:cNvSpPr>
            <a:spLocks noGrp="1"/>
          </p:cNvSpPr>
          <p:nvPr>
            <p:ph idx="4294967295"/>
          </p:nvPr>
        </p:nvSpPr>
        <p:spPr>
          <a:xfrm>
            <a:off x="323850" y="1671638"/>
            <a:ext cx="8569326" cy="4565650"/>
          </a:xfrm>
          <a:ln/>
        </p:spPr>
        <p:txBody>
          <a:bodyPr wrap="square" lIns="91440" tIns="45720" rIns="91440" bIns="45720" anchor="t" anchorCtr="0">
            <a:normAutofit fontScale="92500" lnSpcReduction="20000"/>
          </a:bodyPr>
          <a:lstStyle/>
          <a:p>
            <a:pPr>
              <a:buFont typeface="Wingdings" charset="2"/>
              <a:buChar char="q"/>
            </a:pPr>
            <a:r>
              <a:rPr lang="en-US" altLang="en-US" dirty="0">
                <a:latin typeface="Bookman Old Style" charset="0"/>
              </a:rPr>
              <a:t>Tachycardia.</a:t>
            </a:r>
          </a:p>
          <a:p>
            <a:pPr>
              <a:buFont typeface="Wingdings" charset="2"/>
              <a:buChar char="q"/>
            </a:pPr>
            <a:endParaRPr/>
          </a:p>
          <a:p>
            <a:pPr>
              <a:buFont typeface="Wingdings" charset="2"/>
              <a:buChar char="q"/>
            </a:pPr>
            <a:r>
              <a:rPr lang="en-US" altLang="en-US" dirty="0">
                <a:latin typeface="Bookman Old Style" charset="0"/>
              </a:rPr>
              <a:t>Pulse rate of more than 120 beats per minute.</a:t>
            </a:r>
          </a:p>
          <a:p>
            <a:pPr>
              <a:buFont typeface="Wingdings" charset="2"/>
              <a:buChar char="q"/>
            </a:pPr>
            <a:endParaRPr/>
          </a:p>
          <a:p>
            <a:pPr>
              <a:buFont typeface="Wingdings" charset="2"/>
              <a:buChar char="q"/>
            </a:pPr>
            <a:r>
              <a:rPr lang="en-US" altLang="en-US" dirty="0">
                <a:latin typeface="Bookman Old Style" charset="0"/>
              </a:rPr>
              <a:t>Tender lower abdomen.</a:t>
            </a:r>
          </a:p>
          <a:p>
            <a:pPr>
              <a:buFont typeface="Wingdings" charset="2"/>
              <a:buChar char="q"/>
            </a:pPr>
            <a:endParaRPr/>
          </a:p>
          <a:p>
            <a:pPr>
              <a:buFont typeface="Wingdings" charset="2"/>
              <a:buChar char="q"/>
            </a:pPr>
            <a:r>
              <a:rPr lang="en-US" altLang="en-US" dirty="0">
                <a:latin typeface="Bookman Old Style" charset="0"/>
              </a:rPr>
              <a:t>Vaginal examinations shows a boggy, tender uterus with evidence of extra uterine spread.</a:t>
            </a:r>
          </a:p>
        </p:txBody>
      </p:sp>
      <p:pic>
        <p:nvPicPr>
          <p:cNvPr id="34820"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324976" y="404813"/>
            <a:ext cx="304800" cy="3048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36674" fill="hold"/>
                                        <p:tgtEl>
                                          <p:spTgt spid="34820"/>
                                        </p:tgtEl>
                                      </p:cBhvr>
                                    </p:cmd>
                                  </p:childTnLst>
                                </p:cTn>
                              </p:par>
                              <p:par>
                                <p:cTn id="7" presetID="22" presetClass="entr" presetSubtype="1" fill="hold" grpId="0" nodeType="withEffect">
                                  <p:stCondLst>
                                    <p:cond delay="1500"/>
                                  </p:stCondLst>
                                  <p:childTnLst>
                                    <p:set>
                                      <p:cBhvr>
                                        <p:cTn id="8" dur="1" fill="hold">
                                          <p:stCondLst>
                                            <p:cond delay="0"/>
                                          </p:stCondLst>
                                        </p:cTn>
                                        <p:tgtEl>
                                          <p:spTgt spid="34818"/>
                                        </p:tgtEl>
                                        <p:attrNameLst>
                                          <p:attrName>style.visibility</p:attrName>
                                        </p:attrNameLst>
                                      </p:cBhvr>
                                      <p:to>
                                        <p:strVal val="visible"/>
                                      </p:to>
                                    </p:set>
                                    <p:animEffect transition="in" filter="wipe(up)">
                                      <p:cBhvr>
                                        <p:cTn id="9" dur="500"/>
                                        <p:tgtEl>
                                          <p:spTgt spid="34818"/>
                                        </p:tgtEl>
                                      </p:cBhvr>
                                    </p:animEffect>
                                  </p:childTnLst>
                                </p:cTn>
                              </p:par>
                              <p:par>
                                <p:cTn id="10" presetID="22" presetClass="entr" presetSubtype="1" fill="hold" grpId="0" nodeType="withEffect">
                                  <p:stCondLst>
                                    <p:cond delay="18000"/>
                                  </p:stCondLst>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wipe(up)">
                                      <p:cBhvr>
                                        <p:cTn id="12" dur="500"/>
                                        <p:tgtEl>
                                          <p:spTgt spid="34819">
                                            <p:txEl>
                                              <p:pRg st="0" end="0"/>
                                            </p:txEl>
                                          </p:spTgt>
                                        </p:tgtEl>
                                      </p:cBhvr>
                                    </p:animEffect>
                                  </p:childTnLst>
                                </p:cTn>
                              </p:par>
                              <p:par>
                                <p:cTn id="13" presetID="22" presetClass="entr" presetSubtype="1" fill="hold" grpId="0" nodeType="withEffect">
                                  <p:stCondLst>
                                    <p:cond delay="20000"/>
                                  </p:stCondLst>
                                  <p:childTnLst>
                                    <p:set>
                                      <p:cBhvr>
                                        <p:cTn id="14" dur="1" fill="hold">
                                          <p:stCondLst>
                                            <p:cond delay="0"/>
                                          </p:stCondLst>
                                        </p:cTn>
                                        <p:tgtEl>
                                          <p:spTgt spid="34819">
                                            <p:txEl>
                                              <p:pRg st="2" end="2"/>
                                            </p:txEl>
                                          </p:spTgt>
                                        </p:tgtEl>
                                        <p:attrNameLst>
                                          <p:attrName>style.visibility</p:attrName>
                                        </p:attrNameLst>
                                      </p:cBhvr>
                                      <p:to>
                                        <p:strVal val="visible"/>
                                      </p:to>
                                    </p:set>
                                    <p:animEffect transition="in" filter="wipe(up)">
                                      <p:cBhvr>
                                        <p:cTn id="15" dur="500"/>
                                        <p:tgtEl>
                                          <p:spTgt spid="34819">
                                            <p:txEl>
                                              <p:pRg st="2" end="2"/>
                                            </p:txEl>
                                          </p:spTgt>
                                        </p:tgtEl>
                                      </p:cBhvr>
                                    </p:animEffect>
                                  </p:childTnLst>
                                </p:cTn>
                              </p:par>
                              <p:par>
                                <p:cTn id="16" presetID="22" presetClass="entr" presetSubtype="1" fill="hold" grpId="0" nodeType="withEffect">
                                  <p:stCondLst>
                                    <p:cond delay="28500"/>
                                  </p:stCondLst>
                                  <p:childTnLst>
                                    <p:set>
                                      <p:cBhvr>
                                        <p:cTn id="17" dur="1" fill="hold">
                                          <p:stCondLst>
                                            <p:cond delay="0"/>
                                          </p:stCondLst>
                                        </p:cTn>
                                        <p:tgtEl>
                                          <p:spTgt spid="34819">
                                            <p:txEl>
                                              <p:pRg st="4" end="4"/>
                                            </p:txEl>
                                          </p:spTgt>
                                        </p:tgtEl>
                                        <p:attrNameLst>
                                          <p:attrName>style.visibility</p:attrName>
                                        </p:attrNameLst>
                                      </p:cBhvr>
                                      <p:to>
                                        <p:strVal val="visible"/>
                                      </p:to>
                                    </p:set>
                                    <p:animEffect transition="in" filter="wipe(up)">
                                      <p:cBhvr>
                                        <p:cTn id="18" dur="500"/>
                                        <p:tgtEl>
                                          <p:spTgt spid="34819">
                                            <p:txEl>
                                              <p:pRg st="4" end="4"/>
                                            </p:txEl>
                                          </p:spTgt>
                                        </p:tgtEl>
                                      </p:cBhvr>
                                    </p:animEffect>
                                  </p:childTnLst>
                                </p:cTn>
                              </p:par>
                              <p:par>
                                <p:cTn id="19" presetID="22" presetClass="entr" presetSubtype="1" fill="hold" grpId="0" nodeType="withEffect">
                                  <p:stCondLst>
                                    <p:cond delay="30000"/>
                                  </p:stCondLst>
                                  <p:childTnLst>
                                    <p:set>
                                      <p:cBhvr>
                                        <p:cTn id="20" dur="1" fill="hold">
                                          <p:stCondLst>
                                            <p:cond delay="0"/>
                                          </p:stCondLst>
                                        </p:cTn>
                                        <p:tgtEl>
                                          <p:spTgt spid="34819">
                                            <p:txEl>
                                              <p:pRg st="6" end="6"/>
                                            </p:txEl>
                                          </p:spTgt>
                                        </p:tgtEl>
                                        <p:attrNameLst>
                                          <p:attrName>style.visibility</p:attrName>
                                        </p:attrNameLst>
                                      </p:cBhvr>
                                      <p:to>
                                        <p:strVal val="visible"/>
                                      </p:to>
                                    </p:set>
                                    <p:animEffect transition="in" filter="wipe(up)">
                                      <p:cBhvr>
                                        <p:cTn id="21" dur="500"/>
                                        <p:tgtEl>
                                          <p:spTgt spid="348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p:tgtEl>
                  <p:spTgt spid="34820"/>
                </p:tgtEl>
              </p:cMediaNode>
            </p:audio>
          </p:childTnLst>
        </p:cTn>
      </p:par>
    </p:tnLst>
    <p:bldLst>
      <p:bldP spid="34818" grpId="0" animBg="1"/>
      <p:bldP spid="3481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5841"/>
          <p:cNvSpPr>
            <a:spLocks noGrp="1"/>
          </p:cNvSpPr>
          <p:nvPr>
            <p:ph type="title" idx="4294967295"/>
          </p:nvPr>
        </p:nvSpPr>
        <p:spPr>
          <a:xfrm>
            <a:off x="457200" y="130175"/>
            <a:ext cx="8229600" cy="777875"/>
          </a:xfrm>
          <a:ln/>
        </p:spPr>
        <p:txBody>
          <a:bodyPr wrap="square" lIns="91440" tIns="45720" rIns="91440" bIns="45720" anchor="ctr"/>
          <a:lstStyle/>
          <a:p>
            <a:r>
              <a:rPr lang="en-US" altLang="en-US" sz="3200" b="1" dirty="0"/>
              <a:t>ABORTION.</a:t>
            </a:r>
            <a:r>
              <a:rPr lang="en-US" altLang="en-US" sz="3200" dirty="0"/>
              <a:t> </a:t>
            </a:r>
            <a:r>
              <a:rPr lang="en-US" altLang="en-US" sz="3200" b="1" dirty="0"/>
              <a:t>INVESTIGATIONS</a:t>
            </a:r>
          </a:p>
        </p:txBody>
      </p:sp>
      <p:sp>
        <p:nvSpPr>
          <p:cNvPr id="35843" name="Content Placeholder 35842"/>
          <p:cNvSpPr>
            <a:spLocks noGrp="1"/>
          </p:cNvSpPr>
          <p:nvPr>
            <p:ph idx="4294967295"/>
          </p:nvPr>
        </p:nvSpPr>
        <p:spPr>
          <a:xfrm>
            <a:off x="385763" y="1196975"/>
            <a:ext cx="8507413" cy="4392613"/>
          </a:xfrm>
          <a:ln/>
        </p:spPr>
        <p:txBody>
          <a:bodyPr wrap="square" lIns="91440" tIns="45720" rIns="91440" bIns="45720" anchor="t" anchorCtr="0"/>
          <a:lstStyle/>
          <a:p>
            <a:pPr>
              <a:lnSpc>
                <a:spcPct val="150000"/>
              </a:lnSpc>
              <a:buFont typeface="Bookman Old Style" charset="0"/>
              <a:buChar char="•"/>
            </a:pPr>
            <a:r>
              <a:rPr lang="en-US" altLang="en-US" sz="2800" dirty="0">
                <a:latin typeface="Bookman Old Style" charset="0"/>
              </a:rPr>
              <a:t>Human chorionic gonadotropin dosification.</a:t>
            </a:r>
          </a:p>
          <a:p>
            <a:pPr>
              <a:lnSpc>
                <a:spcPct val="150000"/>
              </a:lnSpc>
              <a:buFont typeface="Bookman Old Style" charset="0"/>
              <a:buChar char="•"/>
            </a:pPr>
            <a:r>
              <a:rPr lang="en-US" altLang="en-US" sz="2800" dirty="0">
                <a:latin typeface="Bookman Old Style" charset="0"/>
              </a:rPr>
              <a:t>Dosification of human placental lactogen.</a:t>
            </a:r>
          </a:p>
          <a:p>
            <a:pPr>
              <a:lnSpc>
                <a:spcPct val="150000"/>
              </a:lnSpc>
              <a:buFont typeface="Bookman Old Style" charset="0"/>
              <a:buChar char="•"/>
            </a:pPr>
            <a:r>
              <a:rPr lang="en-US" altLang="en-US" sz="2800" dirty="0">
                <a:latin typeface="Bookman Old Style" charset="0"/>
              </a:rPr>
              <a:t>Estrogens.</a:t>
            </a:r>
          </a:p>
          <a:p>
            <a:pPr>
              <a:lnSpc>
                <a:spcPct val="150000"/>
              </a:lnSpc>
              <a:buFont typeface="Bookman Old Style" charset="0"/>
              <a:buChar char="•"/>
            </a:pPr>
            <a:r>
              <a:rPr lang="en-US" altLang="en-US" sz="2800" dirty="0">
                <a:latin typeface="Bookman Old Style" charset="0"/>
              </a:rPr>
              <a:t>Alphafetoprotein.</a:t>
            </a:r>
          </a:p>
          <a:p>
            <a:pPr>
              <a:lnSpc>
                <a:spcPct val="150000"/>
              </a:lnSpc>
              <a:buFont typeface="Bookman Old Style" charset="0"/>
              <a:buChar char="•"/>
            </a:pPr>
            <a:r>
              <a:rPr lang="en-US" altLang="en-US" sz="2800" dirty="0">
                <a:latin typeface="Bookman Old Style" charset="0"/>
              </a:rPr>
              <a:t>Leukocyte alkaline phosphatase. </a:t>
            </a:r>
          </a:p>
          <a:p>
            <a:pPr>
              <a:lnSpc>
                <a:spcPct val="150000"/>
              </a:lnSpc>
              <a:buFont typeface="Bookman Old Style" charset="0"/>
              <a:buChar char="•"/>
            </a:pPr>
            <a:r>
              <a:rPr lang="en-US" altLang="en-US" sz="2800" dirty="0">
                <a:latin typeface="Bookman Old Style" charset="0"/>
              </a:rPr>
              <a:t>Ultrasonography.</a:t>
            </a:r>
          </a:p>
        </p:txBody>
      </p:sp>
      <p:pic>
        <p:nvPicPr>
          <p:cNvPr id="35844"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182100" y="50800"/>
            <a:ext cx="304800" cy="3048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68054" fill="hold"/>
                                        <p:tgtEl>
                                          <p:spTgt spid="35844"/>
                                        </p:tgtEl>
                                      </p:cBhvr>
                                    </p:cmd>
                                  </p:childTnLst>
                                </p:cTn>
                              </p:par>
                              <p:par>
                                <p:cTn id="7" presetID="22" presetClass="entr" presetSubtype="8" fill="hold" grpId="0" nodeType="withEffect">
                                  <p:stCondLst>
                                    <p:cond delay="2000"/>
                                  </p:stCondLst>
                                  <p:childTnLst>
                                    <p:set>
                                      <p:cBhvr>
                                        <p:cTn id="8" dur="1" fill="hold">
                                          <p:stCondLst>
                                            <p:cond delay="0"/>
                                          </p:stCondLst>
                                        </p:cTn>
                                        <p:tgtEl>
                                          <p:spTgt spid="35842"/>
                                        </p:tgtEl>
                                        <p:attrNameLst>
                                          <p:attrName>style.visibility</p:attrName>
                                        </p:attrNameLst>
                                      </p:cBhvr>
                                      <p:to>
                                        <p:strVal val="visible"/>
                                      </p:to>
                                    </p:set>
                                    <p:animEffect transition="in" filter="wipe(left)">
                                      <p:cBhvr>
                                        <p:cTn id="9" dur="500"/>
                                        <p:tgtEl>
                                          <p:spTgt spid="35842"/>
                                        </p:tgtEl>
                                      </p:cBhvr>
                                    </p:animEffect>
                                  </p:childTnLst>
                                </p:cTn>
                              </p:par>
                              <p:par>
                                <p:cTn id="10" presetID="22" presetClass="entr" presetSubtype="8" fill="hold" grpId="0" nodeType="withEffect">
                                  <p:stCondLst>
                                    <p:cond delay="3500"/>
                                  </p:stCondLst>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wipe(left)">
                                      <p:cBhvr>
                                        <p:cTn id="12" dur="500"/>
                                        <p:tgtEl>
                                          <p:spTgt spid="35843">
                                            <p:txEl>
                                              <p:pRg st="0" end="0"/>
                                            </p:txEl>
                                          </p:spTgt>
                                        </p:tgtEl>
                                      </p:cBhvr>
                                    </p:animEffect>
                                  </p:childTnLst>
                                </p:cTn>
                              </p:par>
                              <p:par>
                                <p:cTn id="13" presetID="22" presetClass="entr" presetSubtype="8" fill="hold" grpId="0" nodeType="withEffect">
                                  <p:stCondLst>
                                    <p:cond delay="19000"/>
                                  </p:stCondLst>
                                  <p:childTnLst>
                                    <p:set>
                                      <p:cBhvr>
                                        <p:cTn id="14" dur="1" fill="hold">
                                          <p:stCondLst>
                                            <p:cond delay="0"/>
                                          </p:stCondLst>
                                        </p:cTn>
                                        <p:tgtEl>
                                          <p:spTgt spid="35843">
                                            <p:txEl>
                                              <p:pRg st="1" end="1"/>
                                            </p:txEl>
                                          </p:spTgt>
                                        </p:tgtEl>
                                        <p:attrNameLst>
                                          <p:attrName>style.visibility</p:attrName>
                                        </p:attrNameLst>
                                      </p:cBhvr>
                                      <p:to>
                                        <p:strVal val="visible"/>
                                      </p:to>
                                    </p:set>
                                    <p:animEffect transition="in" filter="wipe(left)">
                                      <p:cBhvr>
                                        <p:cTn id="15" dur="500"/>
                                        <p:tgtEl>
                                          <p:spTgt spid="35843">
                                            <p:txEl>
                                              <p:pRg st="1" end="1"/>
                                            </p:txEl>
                                          </p:spTgt>
                                        </p:tgtEl>
                                      </p:cBhvr>
                                    </p:animEffect>
                                  </p:childTnLst>
                                </p:cTn>
                              </p:par>
                              <p:par>
                                <p:cTn id="16" presetID="22" presetClass="entr" presetSubtype="8" fill="hold" grpId="0" nodeType="withEffect">
                                  <p:stCondLst>
                                    <p:cond delay="28000"/>
                                  </p:stCondLst>
                                  <p:childTnLst>
                                    <p:set>
                                      <p:cBhvr>
                                        <p:cTn id="17" dur="1" fill="hold">
                                          <p:stCondLst>
                                            <p:cond delay="0"/>
                                          </p:stCondLst>
                                        </p:cTn>
                                        <p:tgtEl>
                                          <p:spTgt spid="35843">
                                            <p:txEl>
                                              <p:pRg st="2" end="2"/>
                                            </p:txEl>
                                          </p:spTgt>
                                        </p:tgtEl>
                                        <p:attrNameLst>
                                          <p:attrName>style.visibility</p:attrName>
                                        </p:attrNameLst>
                                      </p:cBhvr>
                                      <p:to>
                                        <p:strVal val="visible"/>
                                      </p:to>
                                    </p:set>
                                    <p:animEffect transition="in" filter="wipe(left)">
                                      <p:cBhvr>
                                        <p:cTn id="18" dur="500"/>
                                        <p:tgtEl>
                                          <p:spTgt spid="35843">
                                            <p:txEl>
                                              <p:pRg st="2" end="2"/>
                                            </p:txEl>
                                          </p:spTgt>
                                        </p:tgtEl>
                                      </p:cBhvr>
                                    </p:animEffect>
                                  </p:childTnLst>
                                </p:cTn>
                              </p:par>
                              <p:par>
                                <p:cTn id="19" presetID="22" presetClass="entr" presetSubtype="8" fill="hold" grpId="0" nodeType="withEffect">
                                  <p:stCondLst>
                                    <p:cond delay="33500"/>
                                  </p:stCondLst>
                                  <p:childTnLst>
                                    <p:set>
                                      <p:cBhvr>
                                        <p:cTn id="20" dur="1" fill="hold">
                                          <p:stCondLst>
                                            <p:cond delay="0"/>
                                          </p:stCondLst>
                                        </p:cTn>
                                        <p:tgtEl>
                                          <p:spTgt spid="35843">
                                            <p:txEl>
                                              <p:pRg st="3" end="3"/>
                                            </p:txEl>
                                          </p:spTgt>
                                        </p:tgtEl>
                                        <p:attrNameLst>
                                          <p:attrName>style.visibility</p:attrName>
                                        </p:attrNameLst>
                                      </p:cBhvr>
                                      <p:to>
                                        <p:strVal val="visible"/>
                                      </p:to>
                                    </p:set>
                                    <p:animEffect transition="in" filter="wipe(left)">
                                      <p:cBhvr>
                                        <p:cTn id="21" dur="500"/>
                                        <p:tgtEl>
                                          <p:spTgt spid="35843">
                                            <p:txEl>
                                              <p:pRg st="3" end="3"/>
                                            </p:txEl>
                                          </p:spTgt>
                                        </p:tgtEl>
                                      </p:cBhvr>
                                    </p:animEffect>
                                  </p:childTnLst>
                                </p:cTn>
                              </p:par>
                              <p:par>
                                <p:cTn id="22" presetID="22" presetClass="entr" presetSubtype="8" fill="hold" grpId="0" nodeType="withEffect">
                                  <p:stCondLst>
                                    <p:cond delay="45000"/>
                                  </p:stCondLst>
                                  <p:childTnLst>
                                    <p:set>
                                      <p:cBhvr>
                                        <p:cTn id="23" dur="1" fill="hold">
                                          <p:stCondLst>
                                            <p:cond delay="0"/>
                                          </p:stCondLst>
                                        </p:cTn>
                                        <p:tgtEl>
                                          <p:spTgt spid="35843">
                                            <p:txEl>
                                              <p:pRg st="4" end="4"/>
                                            </p:txEl>
                                          </p:spTgt>
                                        </p:tgtEl>
                                        <p:attrNameLst>
                                          <p:attrName>style.visibility</p:attrName>
                                        </p:attrNameLst>
                                      </p:cBhvr>
                                      <p:to>
                                        <p:strVal val="visible"/>
                                      </p:to>
                                    </p:set>
                                    <p:animEffect transition="in" filter="wipe(left)">
                                      <p:cBhvr>
                                        <p:cTn id="24" dur="500"/>
                                        <p:tgtEl>
                                          <p:spTgt spid="35843">
                                            <p:txEl>
                                              <p:pRg st="4" end="4"/>
                                            </p:txEl>
                                          </p:spTgt>
                                        </p:tgtEl>
                                      </p:cBhvr>
                                    </p:animEffect>
                                  </p:childTnLst>
                                </p:cTn>
                              </p:par>
                              <p:par>
                                <p:cTn id="25" presetID="22" presetClass="entr" presetSubtype="8" fill="hold" grpId="0" nodeType="withEffect">
                                  <p:stCondLst>
                                    <p:cond delay="57500"/>
                                  </p:stCondLst>
                                  <p:childTnLst>
                                    <p:set>
                                      <p:cBhvr>
                                        <p:cTn id="26" dur="1" fill="hold">
                                          <p:stCondLst>
                                            <p:cond delay="0"/>
                                          </p:stCondLst>
                                        </p:cTn>
                                        <p:tgtEl>
                                          <p:spTgt spid="35843">
                                            <p:txEl>
                                              <p:pRg st="5" end="5"/>
                                            </p:txEl>
                                          </p:spTgt>
                                        </p:tgtEl>
                                        <p:attrNameLst>
                                          <p:attrName>style.visibility</p:attrName>
                                        </p:attrNameLst>
                                      </p:cBhvr>
                                      <p:to>
                                        <p:strVal val="visible"/>
                                      </p:to>
                                    </p:set>
                                    <p:animEffect transition="in" filter="wipe(left)">
                                      <p:cBhvr>
                                        <p:cTn id="27" dur="500"/>
                                        <p:tgtEl>
                                          <p:spTgt spid="35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8"/>
                <p:tgtEl>
                  <p:spTgt spid="35844"/>
                </p:tgtEl>
              </p:cMediaNode>
            </p:audio>
          </p:childTnLst>
        </p:cTn>
      </p:par>
    </p:tnLst>
    <p:bldLst>
      <p:bldP spid="35842" grpId="0" animBg="1"/>
      <p:bldP spid="3584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6865"/>
          <p:cNvSpPr>
            <a:spLocks noGrp="1"/>
          </p:cNvSpPr>
          <p:nvPr>
            <p:ph type="title" idx="4294967295"/>
          </p:nvPr>
        </p:nvSpPr>
        <p:spPr>
          <a:xfrm>
            <a:off x="457200" y="44450"/>
            <a:ext cx="8229600" cy="936625"/>
          </a:xfrm>
          <a:ln/>
        </p:spPr>
        <p:txBody>
          <a:bodyPr wrap="square" lIns="91440" tIns="45720" rIns="91440" bIns="45720" anchor="ctr"/>
          <a:lstStyle/>
          <a:p>
            <a:r>
              <a:rPr lang="en-US" altLang="en-US" sz="3600" b="1" dirty="0"/>
              <a:t>ECTOPIC PREGNANCY</a:t>
            </a:r>
          </a:p>
        </p:txBody>
      </p:sp>
      <p:pic>
        <p:nvPicPr>
          <p:cNvPr id="36867" name="Content Placeholder 36866"/>
          <p:cNvPicPr>
            <a:picLocks noGrp="1" noChangeAspect="1"/>
          </p:cNvPicPr>
          <p:nvPr>
            <p:ph idx="4294967295"/>
          </p:nvPr>
        </p:nvPicPr>
        <p:blipFill>
          <a:blip r:embed="rId2">
            <a:extLst/>
          </a:blip>
          <a:srcRect/>
          <a:stretch>
            <a:fillRect/>
          </a:stretch>
        </p:blipFill>
        <p:spPr>
          <a:xfrm>
            <a:off x="541020" y="849630"/>
            <a:ext cx="8296275" cy="5221288"/>
          </a:xfrm>
          <a:prstGeom prst="rect">
            <a:avLst/>
          </a:prstGeom>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36866"/>
                                        </p:tgtEl>
                                        <p:attrNameLst>
                                          <p:attrName>style.visibility</p:attrName>
                                        </p:attrNameLst>
                                      </p:cBhvr>
                                      <p:to>
                                        <p:strVal val="visible"/>
                                      </p:to>
                                    </p:set>
                                    <p:animEffect transition="in" filter="wipe(left)">
                                      <p:cBhvr>
                                        <p:cTn id="7" dur="500"/>
                                        <p:tgtEl>
                                          <p:spTgt spid="36866"/>
                                        </p:tgtEl>
                                      </p:cBhvr>
                                    </p:animEffect>
                                  </p:childTnLst>
                                </p:cTn>
                              </p:par>
                              <p:par>
                                <p:cTn id="8" presetID="22" presetClass="entr" presetSubtype="1" fill="hold" nodeType="withEffect">
                                  <p:stCondLst>
                                    <p:cond delay="1000"/>
                                  </p:stCondLst>
                                  <p:childTnLst>
                                    <p:set>
                                      <p:cBhvr>
                                        <p:cTn id="9" dur="1" fill="hold">
                                          <p:stCondLst>
                                            <p:cond delay="0"/>
                                          </p:stCondLst>
                                        </p:cTn>
                                        <p:tgtEl>
                                          <p:spTgt spid="36867"/>
                                        </p:tgtEl>
                                        <p:attrNameLst>
                                          <p:attrName>style.visibility</p:attrName>
                                        </p:attrNameLst>
                                      </p:cBhvr>
                                      <p:to>
                                        <p:strVal val="visible"/>
                                      </p:to>
                                    </p:set>
                                    <p:animEffect transition="in" filter="wipe(up)">
                                      <p:cBhvr>
                                        <p:cTn id="10" dur="5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7889"/>
          <p:cNvSpPr>
            <a:spLocks noGrp="1"/>
          </p:cNvSpPr>
          <p:nvPr>
            <p:ph type="title" idx="4294967295"/>
          </p:nvPr>
        </p:nvSpPr>
        <p:spPr>
          <a:xfrm>
            <a:off x="457200" y="-90487"/>
            <a:ext cx="8229600" cy="1143000"/>
          </a:xfrm>
          <a:ln/>
        </p:spPr>
        <p:txBody>
          <a:bodyPr wrap="square" lIns="91440" tIns="45720" rIns="91440" bIns="45720" anchor="ctr"/>
          <a:lstStyle/>
          <a:p>
            <a:r>
              <a:rPr lang="en-US" altLang="en-US" sz="4000" b="1" dirty="0"/>
              <a:t>ECTOPIC PREGNANCY</a:t>
            </a:r>
          </a:p>
        </p:txBody>
      </p:sp>
      <p:sp>
        <p:nvSpPr>
          <p:cNvPr id="37891" name="Content Placeholder 37890"/>
          <p:cNvSpPr>
            <a:spLocks noGrp="1"/>
          </p:cNvSpPr>
          <p:nvPr>
            <p:ph idx="4294967295"/>
          </p:nvPr>
        </p:nvSpPr>
        <p:spPr>
          <a:xfrm>
            <a:off x="457200" y="4652963"/>
            <a:ext cx="8229600" cy="1757362"/>
          </a:xfrm>
          <a:solidFill>
            <a:srgbClr val="4F81BD">
              <a:alpha val="27058"/>
            </a:srgbClr>
          </a:solidFill>
          <a:ln w="44450">
            <a:solidFill>
              <a:srgbClr val="4F81BD"/>
            </a:solidFill>
          </a:ln>
        </p:spPr>
        <p:txBody>
          <a:bodyPr wrap="square" lIns="91440" tIns="45720" rIns="91440" bIns="45720" anchor="t" anchorCtr="0"/>
          <a:lstStyle/>
          <a:p>
            <a:pPr algn="just">
              <a:buNone/>
            </a:pPr>
            <a:r>
              <a:rPr lang="en-US" altLang="en-US" sz="3600" i="1" dirty="0">
                <a:latin typeface="Bookman Old Style" charset="0"/>
              </a:rPr>
              <a:t>Ectopic </a:t>
            </a:r>
            <a:r>
              <a:rPr lang="en-US" altLang="en-US" sz="3600" dirty="0">
                <a:latin typeface="Bookman Old Style" charset="0"/>
              </a:rPr>
              <a:t>means "</a:t>
            </a:r>
            <a:r>
              <a:rPr lang="en-US" altLang="en-US" sz="3600" i="1" dirty="0">
                <a:latin typeface="Bookman Old Style" charset="0"/>
              </a:rPr>
              <a:t>out of place.“ </a:t>
            </a:r>
            <a:r>
              <a:rPr lang="en-US" altLang="en-US" sz="3600" dirty="0">
                <a:latin typeface="Bookman Old Style" charset="0"/>
              </a:rPr>
              <a:t>In an ectopic pregnancy, a fertilized egg has implanted outside the uterus.</a:t>
            </a:r>
          </a:p>
        </p:txBody>
      </p:sp>
      <p:pic>
        <p:nvPicPr>
          <p:cNvPr id="37892"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324976" y="188913"/>
            <a:ext cx="304800" cy="304800"/>
          </a:xfrm>
          <a:prstGeom prst="rect">
            <a:avLst/>
          </a:prstGeom>
          <a:noFill/>
          <a:ln>
            <a:noFill/>
          </a:ln>
        </p:spPr>
      </p:pic>
      <p:sp>
        <p:nvSpPr>
          <p:cNvPr id="37893" name="Rectangle 37892"/>
          <p:cNvSpPr>
            <a:spLocks/>
          </p:cNvSpPr>
          <p:nvPr/>
        </p:nvSpPr>
        <p:spPr>
          <a:xfrm>
            <a:off x="468313" y="1408113"/>
            <a:ext cx="8207375" cy="2308225"/>
          </a:xfrm>
          <a:prstGeom prst="rect">
            <a:avLst/>
          </a:prstGeom>
          <a:solidFill>
            <a:srgbClr val="4F81BD">
              <a:alpha val="27058"/>
            </a:srgbClr>
          </a:solidFill>
          <a:ln w="44450">
            <a:solidFill>
              <a:srgbClr val="4F81BD"/>
            </a:solidFill>
          </a:ln>
        </p:spPr>
        <p:txBody>
          <a:bodyPr>
            <a:spAutoFit/>
          </a:bodyPr>
          <a:lstStyle/>
          <a:p>
            <a:pPr algn="just"/>
            <a:r>
              <a:rPr lang="en-US" altLang="en-US" sz="3600" i="1" dirty="0">
                <a:latin typeface="Bookman Old Style" charset="0"/>
              </a:rPr>
              <a:t>Ectopic pregnancy </a:t>
            </a:r>
            <a:r>
              <a:rPr lang="en-US" altLang="en-US" sz="3600" dirty="0">
                <a:latin typeface="Bookman Old Style" charset="0"/>
              </a:rPr>
              <a:t>is established when the blastocyte is implanted out of the uterine cavity (</a:t>
            </a:r>
            <a:r>
              <a:rPr lang="en-US" altLang="en-US" sz="3600" i="1" dirty="0">
                <a:latin typeface="Bookman Old Style" charset="0"/>
              </a:rPr>
              <a:t>ectos-out</a:t>
            </a:r>
            <a:r>
              <a:rPr lang="en-US" altLang="en-US" sz="3600" dirty="0">
                <a:latin typeface="Bookman Old Style" charset="0"/>
              </a:rPr>
              <a:t> and </a:t>
            </a:r>
            <a:r>
              <a:rPr lang="en-US" altLang="en-US" sz="3600" i="1" dirty="0">
                <a:latin typeface="Bookman Old Style" charset="0"/>
              </a:rPr>
              <a:t>topos-place</a:t>
            </a:r>
            <a:r>
              <a:rPr lang="en-US" altLang="en-US" sz="3600" dirty="0">
                <a:latin typeface="Bookman Old Style"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0999" fill="hold"/>
                                        <p:tgtEl>
                                          <p:spTgt spid="37892"/>
                                        </p:tgtEl>
                                      </p:cBhvr>
                                    </p:cmd>
                                  </p:childTnLst>
                                </p:cTn>
                              </p:par>
                              <p:par>
                                <p:cTn id="7" presetID="22" presetClass="entr" presetSubtype="8" fill="hold" grpId="0" nodeType="withEffect">
                                  <p:stCondLst>
                                    <p:cond delay="1000"/>
                                  </p:stCondLst>
                                  <p:childTnLst>
                                    <p:set>
                                      <p:cBhvr>
                                        <p:cTn id="8" dur="1" fill="hold">
                                          <p:stCondLst>
                                            <p:cond delay="0"/>
                                          </p:stCondLst>
                                        </p:cTn>
                                        <p:tgtEl>
                                          <p:spTgt spid="37890"/>
                                        </p:tgtEl>
                                        <p:attrNameLst>
                                          <p:attrName>style.visibility</p:attrName>
                                        </p:attrNameLst>
                                      </p:cBhvr>
                                      <p:to>
                                        <p:strVal val="visible"/>
                                      </p:to>
                                    </p:set>
                                    <p:animEffect transition="in" filter="wipe(left)">
                                      <p:cBhvr>
                                        <p:cTn id="9" dur="500"/>
                                        <p:tgtEl>
                                          <p:spTgt spid="37890"/>
                                        </p:tgtEl>
                                      </p:cBhvr>
                                    </p:animEffect>
                                  </p:childTnLst>
                                </p:cTn>
                              </p:par>
                              <p:par>
                                <p:cTn id="10" presetID="22" presetClass="entr" presetSubtype="1" fill="hold" grpId="0" nodeType="withEffect">
                                  <p:stCondLst>
                                    <p:cond delay="2000"/>
                                  </p:stCondLst>
                                  <p:childTnLst>
                                    <p:set>
                                      <p:cBhvr>
                                        <p:cTn id="11" dur="1" fill="hold">
                                          <p:stCondLst>
                                            <p:cond delay="0"/>
                                          </p:stCondLst>
                                        </p:cTn>
                                        <p:tgtEl>
                                          <p:spTgt spid="37893"/>
                                        </p:tgtEl>
                                        <p:attrNameLst>
                                          <p:attrName>style.visibility</p:attrName>
                                        </p:attrNameLst>
                                      </p:cBhvr>
                                      <p:to>
                                        <p:strVal val="visible"/>
                                      </p:to>
                                    </p:set>
                                    <p:animEffect transition="in" filter="wipe(up)">
                                      <p:cBhvr>
                                        <p:cTn id="12" dur="500"/>
                                        <p:tgtEl>
                                          <p:spTgt spid="37893"/>
                                        </p:tgtEl>
                                      </p:cBhvr>
                                    </p:animEffect>
                                  </p:childTnLst>
                                </p:cTn>
                              </p:par>
                              <p:par>
                                <p:cTn id="13" presetID="22" presetClass="entr" presetSubtype="1" fill="hold" grpId="0" nodeType="withEffect">
                                  <p:stCondLst>
                                    <p:cond delay="10000"/>
                                  </p:stCondLst>
                                  <p:childTnLst>
                                    <p:set>
                                      <p:cBhvr>
                                        <p:cTn id="14" dur="1" fill="hold">
                                          <p:stCondLst>
                                            <p:cond delay="0"/>
                                          </p:stCondLst>
                                        </p:cTn>
                                        <p:tgtEl>
                                          <p:spTgt spid="37891">
                                            <p:bg/>
                                          </p:spTgt>
                                        </p:tgtEl>
                                        <p:attrNameLst>
                                          <p:attrName>style.visibility</p:attrName>
                                        </p:attrNameLst>
                                      </p:cBhvr>
                                      <p:to>
                                        <p:strVal val="visible"/>
                                      </p:to>
                                    </p:set>
                                    <p:animEffect transition="in" filter="wipe(up)">
                                      <p:cBhvr>
                                        <p:cTn id="15" dur="500"/>
                                        <p:tgtEl>
                                          <p:spTgt spid="37891">
                                            <p:bg/>
                                          </p:spTgt>
                                        </p:tgtEl>
                                      </p:cBhvr>
                                    </p:animEffect>
                                  </p:childTnLst>
                                </p:cTn>
                              </p:par>
                              <p:par>
                                <p:cTn id="16" presetID="22" presetClass="entr" presetSubtype="1" fill="hold" grpId="0" nodeType="withEffect">
                                  <p:stCondLst>
                                    <p:cond delay="10000"/>
                                  </p:stCondLst>
                                  <p:childTnLst>
                                    <p:set>
                                      <p:cBhvr>
                                        <p:cTn id="17" dur="1" fill="hold">
                                          <p:stCondLst>
                                            <p:cond delay="0"/>
                                          </p:stCondLst>
                                        </p:cTn>
                                        <p:tgtEl>
                                          <p:spTgt spid="37891">
                                            <p:txEl>
                                              <p:pRg st="0" end="0"/>
                                            </p:txEl>
                                          </p:spTgt>
                                        </p:tgtEl>
                                        <p:attrNameLst>
                                          <p:attrName>style.visibility</p:attrName>
                                        </p:attrNameLst>
                                      </p:cBhvr>
                                      <p:to>
                                        <p:strVal val="visible"/>
                                      </p:to>
                                    </p:set>
                                    <p:animEffect transition="in" filter="wipe(up)">
                                      <p:cBhvr>
                                        <p:cTn id="18" dur="5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9"/>
                <p:tgtEl>
                  <p:spTgt spid="37892"/>
                </p:tgtEl>
              </p:cMediaNode>
            </p:audio>
          </p:childTnLst>
        </p:cTn>
      </p:par>
    </p:tnLst>
    <p:bldLst>
      <p:bldP spid="37890" grpId="0" animBg="1"/>
      <p:bldP spid="37891" grpId="0" build="p" animBg="1"/>
      <p:bldP spid="3789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913"/>
          <p:cNvGrpSpPr>
            <a:grpSpLocks/>
          </p:cNvGrpSpPr>
          <p:nvPr/>
        </p:nvGrpSpPr>
        <p:grpSpPr>
          <a:xfrm>
            <a:off x="1744663" y="836613"/>
            <a:ext cx="4954587" cy="4595812"/>
            <a:chOff x="2571191" y="921089"/>
            <a:chExt cx="4954618" cy="4596143"/>
          </a:xfrm>
        </p:grpSpPr>
        <p:pic>
          <p:nvPicPr>
            <p:cNvPr id="38924" name="Picture 38923"/>
            <p:cNvPicPr>
              <a:picLocks noChangeAspect="1"/>
            </p:cNvPicPr>
            <p:nvPr/>
          </p:nvPicPr>
          <p:blipFill>
            <a:blip r:embed="rId3">
              <a:extLst/>
            </a:blip>
            <a:srcRect r="6074"/>
            <a:stretch>
              <a:fillRect/>
            </a:stretch>
          </p:blipFill>
          <p:spPr>
            <a:xfrm>
              <a:off x="2571191" y="921089"/>
              <a:ext cx="4872580" cy="4596143"/>
            </a:xfrm>
            <a:prstGeom prst="rect">
              <a:avLst/>
            </a:prstGeom>
            <a:noFill/>
            <a:ln>
              <a:noFill/>
            </a:ln>
            <a:effectLst/>
          </p:spPr>
        </p:pic>
        <p:sp>
          <p:nvSpPr>
            <p:cNvPr id="38925" name="TextBox 38924"/>
            <p:cNvSpPr txBox="1">
              <a:spLocks/>
            </p:cNvSpPr>
            <p:nvPr/>
          </p:nvSpPr>
          <p:spPr>
            <a:xfrm>
              <a:off x="6948264" y="3415529"/>
              <a:ext cx="577545" cy="252259"/>
            </a:xfrm>
            <a:prstGeom prst="rect">
              <a:avLst/>
            </a:prstGeom>
            <a:solidFill>
              <a:srgbClr val="FFFFFF"/>
            </a:solidFill>
            <a:ln>
              <a:noFill/>
            </a:ln>
          </p:spPr>
          <p:txBody>
            <a:bodyPr>
              <a:spAutoFit/>
            </a:bodyPr>
            <a:lstStyle/>
            <a:p>
              <a:endParaRPr lang="en-US" altLang="en-US" dirty="0"/>
            </a:p>
          </p:txBody>
        </p:sp>
      </p:grpSp>
      <p:sp>
        <p:nvSpPr>
          <p:cNvPr id="38915" name="Title 38914"/>
          <p:cNvSpPr>
            <a:spLocks noGrp="1"/>
          </p:cNvSpPr>
          <p:nvPr>
            <p:ph type="title" idx="4294967295"/>
          </p:nvPr>
        </p:nvSpPr>
        <p:spPr>
          <a:xfrm>
            <a:off x="0" y="-171450"/>
            <a:ext cx="8893176" cy="792163"/>
          </a:xfrm>
          <a:ln/>
        </p:spPr>
        <p:txBody>
          <a:bodyPr wrap="square" lIns="91440" tIns="45720" rIns="91440" bIns="45720" anchor="ctr"/>
          <a:lstStyle/>
          <a:p>
            <a:r>
              <a:rPr lang="en-US" altLang="en-US" sz="2600" b="1" dirty="0"/>
              <a:t>SITES OF ECTOPIC GESTATION IMPLANTATION.</a:t>
            </a:r>
          </a:p>
        </p:txBody>
      </p:sp>
      <p:pic>
        <p:nvPicPr>
          <p:cNvPr id="38916" name="Content Placeholder 38915"/>
          <p:cNvPicPr>
            <a:picLocks noGrp="1"/>
          </p:cNvPicPr>
          <p:nvPr>
            <p:ph sz="half" idx="4294967295"/>
          </p:nvPr>
        </p:nvPicPr>
        <p:blipFill>
          <a:blip r:embed="rId4">
            <a:extLst/>
          </a:blip>
          <a:srcRect/>
          <a:stretch>
            <a:fillRect/>
          </a:stretch>
        </p:blipFill>
        <p:spPr>
          <a:xfrm>
            <a:off x="-66675" y="5553075"/>
            <a:ext cx="9412287" cy="1427163"/>
          </a:xfrm>
          <a:prstGeom prst="rect">
            <a:avLst/>
          </a:prstGeom>
          <a:ln/>
        </p:spPr>
      </p:pic>
      <p:pic>
        <p:nvPicPr>
          <p:cNvPr id="38917" name="Sonido grabado">
            <a:hlinkClick r:id="" action="ppaction://media"/>
          </p:cNvPr>
          <p:cNvPicPr>
            <a:picLocks noRot="1" noChangeAspect="1"/>
          </p:cNvPicPr>
          <p:nvPr>
            <a:wavAudioFile r:embed="rId1" name="Sonido grabado"/>
          </p:nvPr>
        </p:nvPicPr>
        <p:blipFill>
          <a:blip r:embed="rId5">
            <a:extLst/>
          </a:blip>
          <a:srcRect/>
          <a:stretch>
            <a:fillRect/>
          </a:stretch>
        </p:blipFill>
        <p:spPr>
          <a:xfrm>
            <a:off x="9144000" y="115888"/>
            <a:ext cx="304800" cy="304800"/>
          </a:xfrm>
          <a:prstGeom prst="rect">
            <a:avLst/>
          </a:prstGeom>
          <a:noFill/>
          <a:ln>
            <a:noFill/>
          </a:ln>
        </p:spPr>
      </p:pic>
      <p:sp>
        <p:nvSpPr>
          <p:cNvPr id="38918" name="Rectangle 38917"/>
          <p:cNvSpPr>
            <a:spLocks/>
          </p:cNvSpPr>
          <p:nvPr/>
        </p:nvSpPr>
        <p:spPr>
          <a:xfrm>
            <a:off x="5076825" y="3594100"/>
            <a:ext cx="1622425" cy="339725"/>
          </a:xfrm>
          <a:prstGeom prst="rect">
            <a:avLst/>
          </a:prstGeom>
          <a:solidFill>
            <a:srgbClr val="8EB4E3">
              <a:alpha val="27058"/>
            </a:srgbClr>
          </a:solidFill>
          <a:ln w="31750">
            <a:solidFill>
              <a:srgbClr val="000000"/>
            </a:solidFill>
          </a:ln>
        </p:spPr>
        <p:txBody>
          <a:bodyPr wrap="none">
            <a:spAutoFit/>
          </a:bodyPr>
          <a:lstStyle/>
          <a:p>
            <a:r>
              <a:rPr lang="en-US" altLang="en-US" sz="1600" b="1" dirty="0">
                <a:latin typeface="Bookman Old Style" charset="0"/>
              </a:rPr>
              <a:t>Ovarian: 1 %</a:t>
            </a:r>
            <a:r>
              <a:rPr lang="en-US" altLang="en-US" sz="1600" dirty="0">
                <a:latin typeface="Bookman Old Style" charset="0"/>
              </a:rPr>
              <a:t> </a:t>
            </a:r>
          </a:p>
        </p:txBody>
      </p:sp>
      <p:sp>
        <p:nvSpPr>
          <p:cNvPr id="38919" name="Rectangle 38918"/>
          <p:cNvSpPr>
            <a:spLocks/>
          </p:cNvSpPr>
          <p:nvPr/>
        </p:nvSpPr>
        <p:spPr>
          <a:xfrm>
            <a:off x="4205288" y="652463"/>
            <a:ext cx="1679575" cy="368300"/>
          </a:xfrm>
          <a:prstGeom prst="rect">
            <a:avLst/>
          </a:prstGeom>
          <a:solidFill>
            <a:srgbClr val="8EB4E3">
              <a:alpha val="27058"/>
            </a:srgbClr>
          </a:solidFill>
          <a:ln w="31750">
            <a:solidFill>
              <a:srgbClr val="000000"/>
            </a:solidFill>
          </a:ln>
        </p:spPr>
        <p:txBody>
          <a:bodyPr wrap="none">
            <a:spAutoFit/>
          </a:bodyPr>
          <a:lstStyle/>
          <a:p>
            <a:r>
              <a:rPr lang="en-US" altLang="en-US" b="1" dirty="0">
                <a:latin typeface="Bookman Old Style" charset="0"/>
              </a:rPr>
              <a:t>Tubal: 98 %</a:t>
            </a:r>
            <a:r>
              <a:rPr lang="en-US" altLang="en-US" dirty="0">
                <a:latin typeface="Bookman Old Style" charset="0"/>
              </a:rPr>
              <a:t> </a:t>
            </a:r>
          </a:p>
        </p:txBody>
      </p:sp>
      <p:sp>
        <p:nvSpPr>
          <p:cNvPr id="38920" name="Rectangle 38919"/>
          <p:cNvSpPr>
            <a:spLocks/>
          </p:cNvSpPr>
          <p:nvPr/>
        </p:nvSpPr>
        <p:spPr>
          <a:xfrm>
            <a:off x="6516688" y="1908175"/>
            <a:ext cx="1416050" cy="338138"/>
          </a:xfrm>
          <a:prstGeom prst="rect">
            <a:avLst/>
          </a:prstGeom>
          <a:solidFill>
            <a:srgbClr val="8EB4E3">
              <a:alpha val="27058"/>
            </a:srgbClr>
          </a:solidFill>
          <a:ln w="31750">
            <a:solidFill>
              <a:srgbClr val="000000"/>
            </a:solidFill>
          </a:ln>
        </p:spPr>
        <p:txBody>
          <a:bodyPr wrap="none">
            <a:spAutoFit/>
          </a:bodyPr>
          <a:lstStyle/>
          <a:p>
            <a:r>
              <a:rPr lang="en-US" altLang="en-US" sz="1600" b="1" dirty="0">
                <a:latin typeface="Bookman Old Style" charset="0"/>
              </a:rPr>
              <a:t>Amp.: 65 %</a:t>
            </a:r>
          </a:p>
        </p:txBody>
      </p:sp>
      <p:sp>
        <p:nvSpPr>
          <p:cNvPr id="38921" name="Rectangle 38920"/>
          <p:cNvSpPr>
            <a:spLocks/>
          </p:cNvSpPr>
          <p:nvPr/>
        </p:nvSpPr>
        <p:spPr>
          <a:xfrm>
            <a:off x="1835150" y="4437063"/>
            <a:ext cx="1927225" cy="338137"/>
          </a:xfrm>
          <a:prstGeom prst="rect">
            <a:avLst/>
          </a:prstGeom>
          <a:solidFill>
            <a:srgbClr val="8EB4E3">
              <a:alpha val="27058"/>
            </a:srgbClr>
          </a:solidFill>
          <a:ln w="31750">
            <a:solidFill>
              <a:srgbClr val="000000"/>
            </a:solidFill>
          </a:ln>
        </p:spPr>
        <p:txBody>
          <a:bodyPr wrap="none">
            <a:spAutoFit/>
          </a:bodyPr>
          <a:lstStyle/>
          <a:p>
            <a:r>
              <a:rPr lang="en-US" altLang="en-US" sz="1600" b="1" dirty="0">
                <a:latin typeface="Bookman Old Style" charset="0"/>
              </a:rPr>
              <a:t>Abdominal: 1 %</a:t>
            </a:r>
            <a:r>
              <a:rPr lang="en-US" altLang="en-US" sz="1600" dirty="0">
                <a:latin typeface="Bookman Old Style" charset="0"/>
              </a:rPr>
              <a:t> </a:t>
            </a:r>
          </a:p>
        </p:txBody>
      </p:sp>
      <p:sp>
        <p:nvSpPr>
          <p:cNvPr id="38922" name="Rectangle 38921"/>
          <p:cNvSpPr>
            <a:spLocks/>
          </p:cNvSpPr>
          <p:nvPr/>
        </p:nvSpPr>
        <p:spPr>
          <a:xfrm>
            <a:off x="3549650" y="1700213"/>
            <a:ext cx="1454150" cy="339725"/>
          </a:xfrm>
          <a:prstGeom prst="rect">
            <a:avLst/>
          </a:prstGeom>
          <a:solidFill>
            <a:srgbClr val="8EB4E3">
              <a:alpha val="27058"/>
            </a:srgbClr>
          </a:solidFill>
          <a:ln w="31750">
            <a:solidFill>
              <a:srgbClr val="000000"/>
            </a:solidFill>
          </a:ln>
        </p:spPr>
        <p:txBody>
          <a:bodyPr wrap="none">
            <a:spAutoFit/>
          </a:bodyPr>
          <a:lstStyle/>
          <a:p>
            <a:pPr algn="ctr"/>
            <a:r>
              <a:rPr lang="en-US" altLang="en-US" sz="1600" b="1" dirty="0">
                <a:latin typeface="Bookman Old Style" charset="0"/>
              </a:rPr>
              <a:t>Int. P.: 1 %</a:t>
            </a:r>
            <a:r>
              <a:rPr lang="en-US" altLang="en-US" sz="1600" dirty="0">
                <a:latin typeface="Bookman Old Style" charset="0"/>
              </a:rPr>
              <a:t> </a:t>
            </a:r>
          </a:p>
        </p:txBody>
      </p:sp>
      <p:pic>
        <p:nvPicPr>
          <p:cNvPr id="38923" name="Picture 38922"/>
          <p:cNvPicPr>
            <a:picLocks/>
          </p:cNvPicPr>
          <p:nvPr/>
        </p:nvPicPr>
        <p:blipFill>
          <a:blip r:embed="rId6">
            <a:extLst/>
          </a:blip>
          <a:srcRect/>
          <a:stretch>
            <a:fillRect/>
          </a:stretch>
        </p:blipFill>
        <p:spPr>
          <a:xfrm>
            <a:off x="5095875" y="1609725"/>
            <a:ext cx="1328738" cy="712788"/>
          </a:xfrm>
          <a:prstGeom prst="rect">
            <a:avLst/>
          </a:prstGeom>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0450" fill="hold"/>
                                        <p:tgtEl>
                                          <p:spTgt spid="38917"/>
                                        </p:tgtEl>
                                      </p:cBhvr>
                                    </p:cmd>
                                  </p:childTnLst>
                                </p:cTn>
                              </p:par>
                              <p:par>
                                <p:cTn id="7" presetID="22" presetClass="entr" presetSubtype="8" fill="hold" grpId="0" nodeType="withEffect">
                                  <p:stCondLst>
                                    <p:cond delay="2000"/>
                                  </p:stCondLst>
                                  <p:childTnLst>
                                    <p:set>
                                      <p:cBhvr>
                                        <p:cTn id="8" dur="1" fill="hold">
                                          <p:stCondLst>
                                            <p:cond delay="0"/>
                                          </p:stCondLst>
                                        </p:cTn>
                                        <p:tgtEl>
                                          <p:spTgt spid="38915"/>
                                        </p:tgtEl>
                                        <p:attrNameLst>
                                          <p:attrName>style.visibility</p:attrName>
                                        </p:attrNameLst>
                                      </p:cBhvr>
                                      <p:to>
                                        <p:strVal val="visible"/>
                                      </p:to>
                                    </p:set>
                                    <p:animEffect transition="in" filter="wipe(left)">
                                      <p:cBhvr>
                                        <p:cTn id="9" dur="500"/>
                                        <p:tgtEl>
                                          <p:spTgt spid="38915"/>
                                        </p:tgtEl>
                                      </p:cBhvr>
                                    </p:animEffect>
                                  </p:childTnLst>
                                </p:cTn>
                              </p:par>
                              <p:par>
                                <p:cTn id="10" presetID="22" presetClass="entr" presetSubtype="1" fill="hold" nodeType="withEffect">
                                  <p:stCondLst>
                                    <p:cond delay="200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22" presetClass="entr" presetSubtype="1" fill="hold" grpId="0" nodeType="withEffect">
                                  <p:stCondLst>
                                    <p:cond delay="4500"/>
                                  </p:stCondLst>
                                  <p:childTnLst>
                                    <p:set>
                                      <p:cBhvr>
                                        <p:cTn id="14" dur="1" fill="hold">
                                          <p:stCondLst>
                                            <p:cond delay="0"/>
                                          </p:stCondLst>
                                        </p:cTn>
                                        <p:tgtEl>
                                          <p:spTgt spid="38919"/>
                                        </p:tgtEl>
                                        <p:attrNameLst>
                                          <p:attrName>style.visibility</p:attrName>
                                        </p:attrNameLst>
                                      </p:cBhvr>
                                      <p:to>
                                        <p:strVal val="visible"/>
                                      </p:to>
                                    </p:set>
                                    <p:animEffect transition="in" filter="wipe(up)">
                                      <p:cBhvr>
                                        <p:cTn id="15" dur="500"/>
                                        <p:tgtEl>
                                          <p:spTgt spid="38919"/>
                                        </p:tgtEl>
                                      </p:cBhvr>
                                    </p:animEffect>
                                  </p:childTnLst>
                                </p:cTn>
                              </p:par>
                              <p:par>
                                <p:cTn id="16" presetID="22" presetClass="entr" presetSubtype="1" fill="hold" grpId="0" nodeType="withEffect">
                                  <p:stCondLst>
                                    <p:cond delay="8000"/>
                                  </p:stCondLst>
                                  <p:childTnLst>
                                    <p:set>
                                      <p:cBhvr>
                                        <p:cTn id="17" dur="1" fill="hold">
                                          <p:stCondLst>
                                            <p:cond delay="0"/>
                                          </p:stCondLst>
                                        </p:cTn>
                                        <p:tgtEl>
                                          <p:spTgt spid="38920"/>
                                        </p:tgtEl>
                                        <p:attrNameLst>
                                          <p:attrName>style.visibility</p:attrName>
                                        </p:attrNameLst>
                                      </p:cBhvr>
                                      <p:to>
                                        <p:strVal val="visible"/>
                                      </p:to>
                                    </p:set>
                                    <p:animEffect transition="in" filter="wipe(up)">
                                      <p:cBhvr>
                                        <p:cTn id="18" dur="500"/>
                                        <p:tgtEl>
                                          <p:spTgt spid="38920"/>
                                        </p:tgtEl>
                                      </p:cBhvr>
                                    </p:animEffect>
                                  </p:childTnLst>
                                </p:cTn>
                              </p:par>
                              <p:par>
                                <p:cTn id="19" presetID="22" presetClass="entr" presetSubtype="1" fill="hold" nodeType="withEffect">
                                  <p:stCondLst>
                                    <p:cond delay="11000"/>
                                  </p:stCondLst>
                                  <p:childTnLst>
                                    <p:set>
                                      <p:cBhvr>
                                        <p:cTn id="20" dur="1" fill="hold">
                                          <p:stCondLst>
                                            <p:cond delay="0"/>
                                          </p:stCondLst>
                                        </p:cTn>
                                        <p:tgtEl>
                                          <p:spTgt spid="38923"/>
                                        </p:tgtEl>
                                        <p:attrNameLst>
                                          <p:attrName>style.visibility</p:attrName>
                                        </p:attrNameLst>
                                      </p:cBhvr>
                                      <p:to>
                                        <p:strVal val="visible"/>
                                      </p:to>
                                    </p:set>
                                    <p:animEffect transition="in" filter="wipe(up)">
                                      <p:cBhvr>
                                        <p:cTn id="21" dur="500"/>
                                        <p:tgtEl>
                                          <p:spTgt spid="38923"/>
                                        </p:tgtEl>
                                      </p:cBhvr>
                                    </p:animEffect>
                                  </p:childTnLst>
                                </p:cTn>
                              </p:par>
                              <p:par>
                                <p:cTn id="22" presetID="22" presetClass="entr" presetSubtype="1" fill="hold" grpId="0" nodeType="withEffect">
                                  <p:stCondLst>
                                    <p:cond delay="13500"/>
                                  </p:stCondLst>
                                  <p:childTnLst>
                                    <p:set>
                                      <p:cBhvr>
                                        <p:cTn id="23" dur="1" fill="hold">
                                          <p:stCondLst>
                                            <p:cond delay="0"/>
                                          </p:stCondLst>
                                        </p:cTn>
                                        <p:tgtEl>
                                          <p:spTgt spid="38922"/>
                                        </p:tgtEl>
                                        <p:attrNameLst>
                                          <p:attrName>style.visibility</p:attrName>
                                        </p:attrNameLst>
                                      </p:cBhvr>
                                      <p:to>
                                        <p:strVal val="visible"/>
                                      </p:to>
                                    </p:set>
                                    <p:animEffect transition="in" filter="wipe(up)">
                                      <p:cBhvr>
                                        <p:cTn id="24" dur="500"/>
                                        <p:tgtEl>
                                          <p:spTgt spid="38922"/>
                                        </p:tgtEl>
                                      </p:cBhvr>
                                    </p:animEffect>
                                  </p:childTnLst>
                                </p:cTn>
                              </p:par>
                              <p:par>
                                <p:cTn id="25" presetID="22" presetClass="entr" presetSubtype="1" fill="hold" grpId="0" nodeType="withEffect">
                                  <p:stCondLst>
                                    <p:cond delay="16000"/>
                                  </p:stCondLst>
                                  <p:childTnLst>
                                    <p:set>
                                      <p:cBhvr>
                                        <p:cTn id="26" dur="1" fill="hold">
                                          <p:stCondLst>
                                            <p:cond delay="0"/>
                                          </p:stCondLst>
                                        </p:cTn>
                                        <p:tgtEl>
                                          <p:spTgt spid="38918"/>
                                        </p:tgtEl>
                                        <p:attrNameLst>
                                          <p:attrName>style.visibility</p:attrName>
                                        </p:attrNameLst>
                                      </p:cBhvr>
                                      <p:to>
                                        <p:strVal val="visible"/>
                                      </p:to>
                                    </p:set>
                                    <p:animEffect transition="in" filter="wipe(up)">
                                      <p:cBhvr>
                                        <p:cTn id="27" dur="500"/>
                                        <p:tgtEl>
                                          <p:spTgt spid="38918"/>
                                        </p:tgtEl>
                                      </p:cBhvr>
                                    </p:animEffect>
                                  </p:childTnLst>
                                </p:cTn>
                              </p:par>
                              <p:par>
                                <p:cTn id="28" presetID="22" presetClass="entr" presetSubtype="1" fill="hold" grpId="0" nodeType="withEffect">
                                  <p:stCondLst>
                                    <p:cond delay="18000"/>
                                  </p:stCondLst>
                                  <p:childTnLst>
                                    <p:set>
                                      <p:cBhvr>
                                        <p:cTn id="29" dur="1" fill="hold">
                                          <p:stCondLst>
                                            <p:cond delay="0"/>
                                          </p:stCondLst>
                                        </p:cTn>
                                        <p:tgtEl>
                                          <p:spTgt spid="38921"/>
                                        </p:tgtEl>
                                        <p:attrNameLst>
                                          <p:attrName>style.visibility</p:attrName>
                                        </p:attrNameLst>
                                      </p:cBhvr>
                                      <p:to>
                                        <p:strVal val="visible"/>
                                      </p:to>
                                    </p:set>
                                    <p:animEffect transition="in" filter="wipe(up)">
                                      <p:cBhvr>
                                        <p:cTn id="30" dur="500"/>
                                        <p:tgtEl>
                                          <p:spTgt spid="389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1"/>
                <p:tgtEl>
                  <p:spTgt spid="38917"/>
                </p:tgtEl>
              </p:cMediaNode>
            </p:audio>
          </p:childTnLst>
        </p:cTn>
      </p:par>
    </p:tnLst>
    <p:bldLst>
      <p:bldP spid="38915" grpId="0" animBg="1"/>
      <p:bldP spid="38918" grpId="0" animBg="1"/>
      <p:bldP spid="38919" grpId="0" animBg="1"/>
      <p:bldP spid="38920" grpId="0" animBg="1"/>
      <p:bldP spid="38921" grpId="0" animBg="1"/>
      <p:bldP spid="389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2289"/>
          <p:cNvSpPr>
            <a:spLocks noGrp="1"/>
          </p:cNvSpPr>
          <p:nvPr>
            <p:ph type="title" idx="4294967295"/>
          </p:nvPr>
        </p:nvSpPr>
        <p:spPr>
          <a:xfrm>
            <a:off x="457200" y="274638"/>
            <a:ext cx="8229600" cy="1143000"/>
          </a:xfrm>
          <a:ln/>
        </p:spPr>
        <p:txBody>
          <a:bodyPr wrap="square" lIns="91440" tIns="45720" rIns="91440" bIns="45720" anchor="ctr"/>
          <a:lstStyle/>
          <a:p>
            <a:r>
              <a:rPr lang="en-US" altLang="en-US" b="1" dirty="0"/>
              <a:t>ABORTION</a:t>
            </a:r>
          </a:p>
        </p:txBody>
      </p:sp>
      <p:pic>
        <p:nvPicPr>
          <p:cNvPr id="12291" name="Content Placeholder 12290"/>
          <p:cNvPicPr>
            <a:picLocks noGrp="1" noChangeAspect="1"/>
          </p:cNvPicPr>
          <p:nvPr>
            <p:ph idx="4294967295"/>
          </p:nvPr>
        </p:nvPicPr>
        <p:blipFill>
          <a:blip r:embed="rId2">
            <a:extLst/>
          </a:blip>
          <a:srcRect/>
          <a:stretch>
            <a:fillRect/>
          </a:stretch>
        </p:blipFill>
        <p:spPr>
          <a:xfrm>
            <a:off x="1792288" y="1773238"/>
            <a:ext cx="5559425" cy="4176712"/>
          </a:xfrm>
          <a:prstGeom prst="rect">
            <a:avLst/>
          </a:prstGeom>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12290"/>
                                        </p:tgtEl>
                                        <p:attrNameLst>
                                          <p:attrName>style.visibility</p:attrName>
                                        </p:attrNameLst>
                                      </p:cBhvr>
                                      <p:to>
                                        <p:strVal val="visible"/>
                                      </p:to>
                                    </p:set>
                                    <p:animEffect transition="in" filter="wipe(left)">
                                      <p:cBhvr>
                                        <p:cTn id="7" dur="500"/>
                                        <p:tgtEl>
                                          <p:spTgt spid="12290"/>
                                        </p:tgtEl>
                                      </p:cBhvr>
                                    </p:animEffect>
                                  </p:childTnLst>
                                </p:cTn>
                              </p:par>
                              <p:par>
                                <p:cTn id="8" presetID="22" presetClass="entr" presetSubtype="1" fill="hold" nodeType="withEffect">
                                  <p:stCondLst>
                                    <p:cond delay="1000"/>
                                  </p:stCondLst>
                                  <p:childTnLst>
                                    <p:set>
                                      <p:cBhvr>
                                        <p:cTn id="9" dur="1" fill="hold">
                                          <p:stCondLst>
                                            <p:cond delay="0"/>
                                          </p:stCondLst>
                                        </p:cTn>
                                        <p:tgtEl>
                                          <p:spTgt spid="12291"/>
                                        </p:tgtEl>
                                        <p:attrNameLst>
                                          <p:attrName>style.visibility</p:attrName>
                                        </p:attrNameLst>
                                      </p:cBhvr>
                                      <p:to>
                                        <p:strVal val="visible"/>
                                      </p:to>
                                    </p:set>
                                    <p:animEffect transition="in" filter="wipe(up)">
                                      <p:cBhvr>
                                        <p:cTn id="10"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9937"/>
          <p:cNvSpPr>
            <a:spLocks noGrp="1"/>
          </p:cNvSpPr>
          <p:nvPr>
            <p:ph type="title" idx="4294967295"/>
          </p:nvPr>
        </p:nvSpPr>
        <p:spPr>
          <a:xfrm>
            <a:off x="457200" y="274638"/>
            <a:ext cx="8229600" cy="633412"/>
          </a:xfrm>
          <a:ln/>
        </p:spPr>
        <p:txBody>
          <a:bodyPr wrap="square" lIns="91440" tIns="45720" rIns="91440" bIns="45720" anchor="ctr"/>
          <a:lstStyle/>
          <a:p>
            <a:r>
              <a:rPr lang="en-US" altLang="en-US" sz="3200" b="1" dirty="0"/>
              <a:t>ECTOPIC PREGNANCY. ETIOLOGY.</a:t>
            </a:r>
          </a:p>
        </p:txBody>
      </p:sp>
      <p:sp>
        <p:nvSpPr>
          <p:cNvPr id="39939" name="Content Placeholder 39938"/>
          <p:cNvSpPr>
            <a:spLocks noGrp="1"/>
          </p:cNvSpPr>
          <p:nvPr>
            <p:ph idx="4294967295"/>
          </p:nvPr>
        </p:nvSpPr>
        <p:spPr>
          <a:xfrm>
            <a:off x="457200" y="1268413"/>
            <a:ext cx="8291512" cy="676275"/>
          </a:xfrm>
          <a:solidFill>
            <a:srgbClr val="8EB4E3">
              <a:alpha val="27058"/>
            </a:srgbClr>
          </a:solidFill>
          <a:ln w="44450">
            <a:solidFill>
              <a:srgbClr val="000000"/>
            </a:solidFill>
          </a:ln>
        </p:spPr>
        <p:txBody>
          <a:bodyPr wrap="square" lIns="91440" tIns="45720" rIns="91440" bIns="45720" anchor="t" anchorCtr="0"/>
          <a:lstStyle/>
          <a:p>
            <a:pPr>
              <a:buNone/>
            </a:pPr>
            <a:r>
              <a:rPr lang="en-US" altLang="en-US" sz="2800" dirty="0">
                <a:latin typeface="Bookman Old Style" charset="0"/>
              </a:rPr>
              <a:t>The etiology of ectopic gestation is not known.</a:t>
            </a:r>
          </a:p>
        </p:txBody>
      </p:sp>
      <p:pic>
        <p:nvPicPr>
          <p:cNvPr id="39940"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540876" y="333375"/>
            <a:ext cx="304800" cy="304800"/>
          </a:xfrm>
          <a:prstGeom prst="rect">
            <a:avLst/>
          </a:prstGeom>
          <a:noFill/>
          <a:ln>
            <a:noFill/>
          </a:ln>
        </p:spPr>
      </p:pic>
      <p:pic>
        <p:nvPicPr>
          <p:cNvPr id="39941" name="Picture 39940"/>
          <p:cNvPicPr>
            <a:picLocks noChangeAspect="1"/>
          </p:cNvPicPr>
          <p:nvPr/>
        </p:nvPicPr>
        <p:blipFill>
          <a:blip r:embed="rId4">
            <a:extLst/>
          </a:blip>
          <a:srcRect/>
          <a:stretch>
            <a:fillRect/>
          </a:stretch>
        </p:blipFill>
        <p:spPr>
          <a:xfrm>
            <a:off x="539750" y="1992313"/>
            <a:ext cx="3684588" cy="4605337"/>
          </a:xfrm>
          <a:prstGeom prst="rect">
            <a:avLst/>
          </a:prstGeom>
          <a:noFill/>
          <a:ln>
            <a:noFill/>
          </a:ln>
          <a:effectLst/>
        </p:spPr>
      </p:pic>
      <p:pic>
        <p:nvPicPr>
          <p:cNvPr id="39942" name="Picture 39941"/>
          <p:cNvPicPr>
            <a:picLocks noChangeAspect="1"/>
          </p:cNvPicPr>
          <p:nvPr/>
        </p:nvPicPr>
        <p:blipFill>
          <a:blip r:embed="rId5">
            <a:extLst/>
          </a:blip>
          <a:srcRect/>
          <a:stretch>
            <a:fillRect/>
          </a:stretch>
        </p:blipFill>
        <p:spPr>
          <a:xfrm>
            <a:off x="4716463" y="2124075"/>
            <a:ext cx="3455987" cy="4545013"/>
          </a:xfrm>
          <a:prstGeom prst="rect">
            <a:avLst/>
          </a:prstGeom>
          <a:noFill/>
          <a:ln>
            <a:noFill/>
          </a:ln>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2451" fill="hold"/>
                                        <p:tgtEl>
                                          <p:spTgt spid="39940"/>
                                        </p:tgtEl>
                                      </p:cBhvr>
                                    </p:cmd>
                                  </p:childTnLst>
                                </p:cTn>
                              </p:par>
                              <p:par>
                                <p:cTn id="7" presetID="22" presetClass="entr" presetSubtype="1" fill="hold" grpId="0" nodeType="withEffect">
                                  <p:stCondLst>
                                    <p:cond delay="2000"/>
                                  </p:stCondLst>
                                  <p:childTnLst>
                                    <p:set>
                                      <p:cBhvr>
                                        <p:cTn id="8" dur="1" fill="hold">
                                          <p:stCondLst>
                                            <p:cond delay="0"/>
                                          </p:stCondLst>
                                        </p:cTn>
                                        <p:tgtEl>
                                          <p:spTgt spid="39938"/>
                                        </p:tgtEl>
                                        <p:attrNameLst>
                                          <p:attrName>style.visibility</p:attrName>
                                        </p:attrNameLst>
                                      </p:cBhvr>
                                      <p:to>
                                        <p:strVal val="visible"/>
                                      </p:to>
                                    </p:set>
                                    <p:animEffect transition="in" filter="wipe(up)">
                                      <p:cBhvr>
                                        <p:cTn id="9" dur="500"/>
                                        <p:tgtEl>
                                          <p:spTgt spid="39938"/>
                                        </p:tgtEl>
                                      </p:cBhvr>
                                    </p:animEffect>
                                  </p:childTnLst>
                                </p:cTn>
                              </p:par>
                              <p:par>
                                <p:cTn id="10" presetID="22" presetClass="entr" presetSubtype="1" fill="hold" grpId="0" nodeType="withEffect">
                                  <p:stCondLst>
                                    <p:cond delay="2000"/>
                                  </p:stCondLst>
                                  <p:childTnLst>
                                    <p:set>
                                      <p:cBhvr>
                                        <p:cTn id="11" dur="1" fill="hold">
                                          <p:stCondLst>
                                            <p:cond delay="0"/>
                                          </p:stCondLst>
                                        </p:cTn>
                                        <p:tgtEl>
                                          <p:spTgt spid="39939">
                                            <p:bg/>
                                          </p:spTgt>
                                        </p:tgtEl>
                                        <p:attrNameLst>
                                          <p:attrName>style.visibility</p:attrName>
                                        </p:attrNameLst>
                                      </p:cBhvr>
                                      <p:to>
                                        <p:strVal val="visible"/>
                                      </p:to>
                                    </p:set>
                                    <p:animEffect transition="in" filter="wipe(up)">
                                      <p:cBhvr>
                                        <p:cTn id="12" dur="500"/>
                                        <p:tgtEl>
                                          <p:spTgt spid="39939">
                                            <p:bg/>
                                          </p:spTgt>
                                        </p:tgtEl>
                                      </p:cBhvr>
                                    </p:animEffect>
                                  </p:childTnLst>
                                </p:cTn>
                              </p:par>
                              <p:par>
                                <p:cTn id="13" presetID="22" presetClass="entr" presetSubtype="1" fill="hold" grpId="0" nodeType="withEffect">
                                  <p:stCondLst>
                                    <p:cond delay="2000"/>
                                  </p:stCondLst>
                                  <p:childTnLst>
                                    <p:set>
                                      <p:cBhvr>
                                        <p:cTn id="14" dur="1" fill="hold">
                                          <p:stCondLst>
                                            <p:cond delay="0"/>
                                          </p:stCondLst>
                                        </p:cTn>
                                        <p:tgtEl>
                                          <p:spTgt spid="39939">
                                            <p:txEl>
                                              <p:pRg st="0" end="0"/>
                                            </p:txEl>
                                          </p:spTgt>
                                        </p:tgtEl>
                                        <p:attrNameLst>
                                          <p:attrName>style.visibility</p:attrName>
                                        </p:attrNameLst>
                                      </p:cBhvr>
                                      <p:to>
                                        <p:strVal val="visible"/>
                                      </p:to>
                                    </p:set>
                                    <p:animEffect transition="in" filter="wipe(up)">
                                      <p:cBhvr>
                                        <p:cTn id="15" dur="500"/>
                                        <p:tgtEl>
                                          <p:spTgt spid="39939">
                                            <p:txEl>
                                              <p:pRg st="0" end="0"/>
                                            </p:txEl>
                                          </p:spTgt>
                                        </p:tgtEl>
                                      </p:cBhvr>
                                    </p:animEffect>
                                  </p:childTnLst>
                                </p:cTn>
                              </p:par>
                              <p:par>
                                <p:cTn id="16" presetID="22" presetClass="entr" presetSubtype="8" fill="hold" nodeType="withEffect">
                                  <p:stCondLst>
                                    <p:cond delay="4000"/>
                                  </p:stCondLst>
                                  <p:childTnLst>
                                    <p:set>
                                      <p:cBhvr>
                                        <p:cTn id="17" dur="1" fill="hold">
                                          <p:stCondLst>
                                            <p:cond delay="0"/>
                                          </p:stCondLst>
                                        </p:cTn>
                                        <p:tgtEl>
                                          <p:spTgt spid="39941"/>
                                        </p:tgtEl>
                                        <p:attrNameLst>
                                          <p:attrName>style.visibility</p:attrName>
                                        </p:attrNameLst>
                                      </p:cBhvr>
                                      <p:to>
                                        <p:strVal val="visible"/>
                                      </p:to>
                                    </p:set>
                                    <p:animEffect transition="in" filter="wipe(left)">
                                      <p:cBhvr>
                                        <p:cTn id="18" dur="500"/>
                                        <p:tgtEl>
                                          <p:spTgt spid="39941"/>
                                        </p:tgtEl>
                                      </p:cBhvr>
                                    </p:animEffect>
                                  </p:childTnLst>
                                </p:cTn>
                              </p:par>
                              <p:par>
                                <p:cTn id="19" presetID="22" presetClass="entr" presetSubtype="8" fill="hold" nodeType="withEffect">
                                  <p:stCondLst>
                                    <p:cond delay="4000"/>
                                  </p:stCondLst>
                                  <p:childTnLst>
                                    <p:set>
                                      <p:cBhvr>
                                        <p:cTn id="20" dur="1" fill="hold">
                                          <p:stCondLst>
                                            <p:cond delay="0"/>
                                          </p:stCondLst>
                                        </p:cTn>
                                        <p:tgtEl>
                                          <p:spTgt spid="39942"/>
                                        </p:tgtEl>
                                        <p:attrNameLst>
                                          <p:attrName>style.visibility</p:attrName>
                                        </p:attrNameLst>
                                      </p:cBhvr>
                                      <p:to>
                                        <p:strVal val="visible"/>
                                      </p:to>
                                    </p:set>
                                    <p:animEffect transition="in" filter="wipe(left)">
                                      <p:cBhvr>
                                        <p:cTn id="21" dur="5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p:tgtEl>
                  <p:spTgt spid="39940"/>
                </p:tgtEl>
              </p:cMediaNode>
            </p:audio>
          </p:childTnLst>
        </p:cTn>
      </p:par>
    </p:tnLst>
    <p:bldLst>
      <p:bldP spid="39938" grpId="0" animBg="1"/>
      <p:bldP spid="39939"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0961"/>
          <p:cNvSpPr>
            <a:spLocks noGrp="1"/>
          </p:cNvSpPr>
          <p:nvPr>
            <p:ph type="title" idx="4294967295"/>
          </p:nvPr>
        </p:nvSpPr>
        <p:spPr>
          <a:xfrm>
            <a:off x="457200" y="115888"/>
            <a:ext cx="8229600" cy="922337"/>
          </a:xfrm>
          <a:ln/>
        </p:spPr>
        <p:txBody>
          <a:bodyPr wrap="square" lIns="91440" tIns="45720" rIns="91440" bIns="45720" anchor="ctr">
            <a:normAutofit fontScale="90000"/>
          </a:bodyPr>
          <a:lstStyle/>
          <a:p>
            <a:r>
              <a:rPr lang="en-US" altLang="en-US" sz="3600" b="1" dirty="0"/>
              <a:t>ECTOPIC PREGNANCY.</a:t>
            </a:r>
            <a:r>
              <a:t/>
            </a:r>
            <a:br/>
            <a:r>
              <a:rPr lang="en-US" altLang="en-US" sz="3600" b="1" dirty="0"/>
              <a:t>RISK FACTORS.</a:t>
            </a:r>
          </a:p>
        </p:txBody>
      </p:sp>
      <p:sp>
        <p:nvSpPr>
          <p:cNvPr id="40963" name="Content Placeholder 40962"/>
          <p:cNvSpPr>
            <a:spLocks noGrp="1"/>
          </p:cNvSpPr>
          <p:nvPr>
            <p:ph idx="4294967295"/>
          </p:nvPr>
        </p:nvSpPr>
        <p:spPr>
          <a:xfrm>
            <a:off x="468313" y="1600200"/>
            <a:ext cx="8713470" cy="3230880"/>
          </a:xfrm>
          <a:ln/>
        </p:spPr>
        <p:txBody>
          <a:bodyPr wrap="square" lIns="91440" tIns="45720" rIns="91440" bIns="45720" anchor="t" anchorCtr="0"/>
          <a:lstStyle/>
          <a:p>
            <a:pPr>
              <a:lnSpc>
                <a:spcPct val="150000"/>
              </a:lnSpc>
              <a:buFont typeface="Wingdings" charset="2"/>
              <a:buChar char="q"/>
            </a:pPr>
            <a:r>
              <a:rPr lang="en-US" altLang="en-US" sz="2500" dirty="0">
                <a:latin typeface="Bookman Old Style" charset="0"/>
              </a:rPr>
              <a:t>Infections caused by Chlamydia Trachomatis or Neisseria Gonorrhea.</a:t>
            </a:r>
          </a:p>
          <a:p>
            <a:pPr>
              <a:lnSpc>
                <a:spcPct val="150000"/>
              </a:lnSpc>
              <a:buFont typeface="Wingdings" charset="2"/>
              <a:buChar char="q"/>
            </a:pPr>
            <a:r>
              <a:rPr lang="en-US" altLang="en-US" sz="2500" dirty="0">
                <a:latin typeface="Bookman Old Style" charset="0"/>
              </a:rPr>
              <a:t>Tobacco.</a:t>
            </a:r>
          </a:p>
          <a:p>
            <a:pPr>
              <a:lnSpc>
                <a:spcPct val="150000"/>
              </a:lnSpc>
              <a:buFont typeface="Wingdings" charset="2"/>
              <a:buChar char="q"/>
            </a:pPr>
            <a:r>
              <a:rPr lang="en-US" altLang="en-US" sz="2500" dirty="0">
                <a:latin typeface="Bookman Old Style" charset="0"/>
              </a:rPr>
              <a:t>Pelvic or abdominal surgeries.</a:t>
            </a:r>
          </a:p>
          <a:p>
            <a:pPr>
              <a:lnSpc>
                <a:spcPct val="150000"/>
              </a:lnSpc>
              <a:buFont typeface="Wingdings" charset="2"/>
              <a:buChar char="q"/>
            </a:pPr>
            <a:r>
              <a:rPr lang="en-US" altLang="en-US" sz="2500" dirty="0">
                <a:latin typeface="Bookman Old Style" charset="0"/>
              </a:rPr>
              <a:t>Contraceptive methods.</a:t>
            </a:r>
          </a:p>
        </p:txBody>
      </p:sp>
      <p:pic>
        <p:nvPicPr>
          <p:cNvPr id="40964"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163050" y="19050"/>
            <a:ext cx="304800" cy="304800"/>
          </a:xfrm>
          <a:prstGeom prst="rect">
            <a:avLst/>
          </a:prstGeom>
          <a:noFill/>
          <a:ln>
            <a:noFill/>
          </a:ln>
        </p:spPr>
      </p:pic>
      <p:sp>
        <p:nvSpPr>
          <p:cNvPr id="40965" name="Rectangle 40964"/>
          <p:cNvSpPr>
            <a:spLocks/>
          </p:cNvSpPr>
          <p:nvPr/>
        </p:nvSpPr>
        <p:spPr>
          <a:xfrm>
            <a:off x="453390" y="4560570"/>
            <a:ext cx="7924800" cy="2726108"/>
          </a:xfrm>
          <a:prstGeom prst="rect">
            <a:avLst/>
          </a:prstGeom>
          <a:noFill/>
          <a:ln>
            <a:noFill/>
          </a:ln>
        </p:spPr>
        <p:txBody>
          <a:bodyPr>
            <a:spAutoFit/>
          </a:bodyPr>
          <a:lstStyle/>
          <a:p>
            <a:pPr>
              <a:lnSpc>
                <a:spcPct val="150000"/>
              </a:lnSpc>
              <a:buFont typeface="Wingdings" charset="2"/>
              <a:buChar char="q"/>
            </a:pPr>
            <a:r>
              <a:rPr lang="en-US" altLang="en-US" sz="2600" dirty="0">
                <a:latin typeface="Bookman Old Style" charset="0"/>
              </a:rPr>
              <a:t>  Maternal age.</a:t>
            </a:r>
          </a:p>
          <a:p>
            <a:pPr>
              <a:lnSpc>
                <a:spcPct val="150000"/>
              </a:lnSpc>
              <a:buFont typeface="Wingdings" charset="2"/>
              <a:buChar char="q"/>
            </a:pPr>
            <a:r>
              <a:rPr lang="en-US" altLang="en-US" sz="2600" dirty="0">
                <a:latin typeface="Bookman Old Style" charset="0"/>
              </a:rPr>
              <a:t>  Assisted reproduction.</a:t>
            </a:r>
          </a:p>
          <a:p>
            <a:pPr>
              <a:lnSpc>
                <a:spcPct val="150000"/>
              </a:lnSpc>
              <a:buFont typeface="Wingdings" charset="2"/>
              <a:buChar char="q"/>
            </a:pPr>
            <a:r>
              <a:rPr lang="en-US" altLang="en-US" sz="2600" dirty="0">
                <a:latin typeface="Bookman Old Style" charset="0"/>
              </a:rPr>
              <a:t>  Surgery on the Fallopian Tubes.</a:t>
            </a:r>
          </a:p>
          <a:p>
            <a:pPr>
              <a:lnSpc>
                <a:spcPct val="150000"/>
              </a:lnSpc>
              <a:buFont typeface="Wingdings" charset="2"/>
              <a:buChar char="q"/>
            </a:pPr>
            <a:r>
              <a:rPr lang="en-US" altLang="en-US" sz="2600" dirty="0">
                <a:latin typeface="Bookman Old Style" charset="0"/>
              </a:rPr>
              <a:t>  Previous ectopic pregnancy.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9688" fill="hold"/>
                                        <p:tgtEl>
                                          <p:spTgt spid="40964"/>
                                        </p:tgtEl>
                                      </p:cBhvr>
                                    </p:cmd>
                                  </p:childTnLst>
                                </p:cTn>
                              </p:par>
                              <p:par>
                                <p:cTn id="7" presetID="22" presetClass="entr" presetSubtype="1" fill="hold" grpId="0" nodeType="withEffect">
                                  <p:stCondLst>
                                    <p:cond delay="2000"/>
                                  </p:stCondLst>
                                  <p:childTnLst>
                                    <p:set>
                                      <p:cBhvr>
                                        <p:cTn id="8" dur="1" fill="hold">
                                          <p:stCondLst>
                                            <p:cond delay="0"/>
                                          </p:stCondLst>
                                        </p:cTn>
                                        <p:tgtEl>
                                          <p:spTgt spid="40962"/>
                                        </p:tgtEl>
                                        <p:attrNameLst>
                                          <p:attrName>style.visibility</p:attrName>
                                        </p:attrNameLst>
                                      </p:cBhvr>
                                      <p:to>
                                        <p:strVal val="visible"/>
                                      </p:to>
                                    </p:set>
                                    <p:animEffect transition="in" filter="wipe(up)">
                                      <p:cBhvr>
                                        <p:cTn id="9" dur="500"/>
                                        <p:tgtEl>
                                          <p:spTgt spid="40962"/>
                                        </p:tgtEl>
                                      </p:cBhvr>
                                    </p:animEffect>
                                  </p:childTnLst>
                                </p:cTn>
                              </p:par>
                              <p:par>
                                <p:cTn id="10" presetID="22" presetClass="entr" presetSubtype="1" fill="hold" grpId="0" nodeType="withEffect">
                                  <p:stCondLst>
                                    <p:cond delay="3000"/>
                                  </p:stCondLst>
                                  <p:childTnLst>
                                    <p:set>
                                      <p:cBhvr>
                                        <p:cTn id="11" dur="1" fill="hold">
                                          <p:stCondLst>
                                            <p:cond delay="0"/>
                                          </p:stCondLst>
                                        </p:cTn>
                                        <p:tgtEl>
                                          <p:spTgt spid="40963">
                                            <p:txEl>
                                              <p:pRg st="0" end="0"/>
                                            </p:txEl>
                                          </p:spTgt>
                                        </p:tgtEl>
                                        <p:attrNameLst>
                                          <p:attrName>style.visibility</p:attrName>
                                        </p:attrNameLst>
                                      </p:cBhvr>
                                      <p:to>
                                        <p:strVal val="visible"/>
                                      </p:to>
                                    </p:set>
                                    <p:animEffect transition="in" filter="wipe(up)">
                                      <p:cBhvr>
                                        <p:cTn id="12" dur="500"/>
                                        <p:tgtEl>
                                          <p:spTgt spid="40963">
                                            <p:txEl>
                                              <p:pRg st="0" end="0"/>
                                            </p:txEl>
                                          </p:spTgt>
                                        </p:tgtEl>
                                      </p:cBhvr>
                                    </p:animEffect>
                                  </p:childTnLst>
                                </p:cTn>
                              </p:par>
                              <p:par>
                                <p:cTn id="13" presetID="22" presetClass="entr" presetSubtype="1" fill="hold" grpId="0" nodeType="withEffect">
                                  <p:stCondLst>
                                    <p:cond delay="8000"/>
                                  </p:stCondLst>
                                  <p:childTnLst>
                                    <p:set>
                                      <p:cBhvr>
                                        <p:cTn id="14" dur="1" fill="hold">
                                          <p:stCondLst>
                                            <p:cond delay="0"/>
                                          </p:stCondLst>
                                        </p:cTn>
                                        <p:tgtEl>
                                          <p:spTgt spid="40963">
                                            <p:txEl>
                                              <p:pRg st="1" end="1"/>
                                            </p:txEl>
                                          </p:spTgt>
                                        </p:tgtEl>
                                        <p:attrNameLst>
                                          <p:attrName>style.visibility</p:attrName>
                                        </p:attrNameLst>
                                      </p:cBhvr>
                                      <p:to>
                                        <p:strVal val="visible"/>
                                      </p:to>
                                    </p:set>
                                    <p:animEffect transition="in" filter="wipe(up)">
                                      <p:cBhvr>
                                        <p:cTn id="15" dur="500"/>
                                        <p:tgtEl>
                                          <p:spTgt spid="40963">
                                            <p:txEl>
                                              <p:pRg st="1" end="1"/>
                                            </p:txEl>
                                          </p:spTgt>
                                        </p:tgtEl>
                                      </p:cBhvr>
                                    </p:animEffect>
                                  </p:childTnLst>
                                </p:cTn>
                              </p:par>
                              <p:par>
                                <p:cTn id="16" presetID="22" presetClass="entr" presetSubtype="1" fill="hold" grpId="0" nodeType="withEffect">
                                  <p:stCondLst>
                                    <p:cond delay="9000"/>
                                  </p:stCondLst>
                                  <p:childTnLst>
                                    <p:set>
                                      <p:cBhvr>
                                        <p:cTn id="17" dur="1" fill="hold">
                                          <p:stCondLst>
                                            <p:cond delay="0"/>
                                          </p:stCondLst>
                                        </p:cTn>
                                        <p:tgtEl>
                                          <p:spTgt spid="40963">
                                            <p:txEl>
                                              <p:pRg st="2" end="2"/>
                                            </p:txEl>
                                          </p:spTgt>
                                        </p:tgtEl>
                                        <p:attrNameLst>
                                          <p:attrName>style.visibility</p:attrName>
                                        </p:attrNameLst>
                                      </p:cBhvr>
                                      <p:to>
                                        <p:strVal val="visible"/>
                                      </p:to>
                                    </p:set>
                                    <p:animEffect transition="in" filter="wipe(up)">
                                      <p:cBhvr>
                                        <p:cTn id="18" dur="500"/>
                                        <p:tgtEl>
                                          <p:spTgt spid="40963">
                                            <p:txEl>
                                              <p:pRg st="2" end="2"/>
                                            </p:txEl>
                                          </p:spTgt>
                                        </p:tgtEl>
                                      </p:cBhvr>
                                    </p:animEffect>
                                  </p:childTnLst>
                                </p:cTn>
                              </p:par>
                              <p:par>
                                <p:cTn id="19" presetID="22" presetClass="entr" presetSubtype="1" fill="hold" grpId="0" nodeType="withEffect">
                                  <p:stCondLst>
                                    <p:cond delay="10500"/>
                                  </p:stCondLst>
                                  <p:childTnLst>
                                    <p:set>
                                      <p:cBhvr>
                                        <p:cTn id="20" dur="1" fill="hold">
                                          <p:stCondLst>
                                            <p:cond delay="0"/>
                                          </p:stCondLst>
                                        </p:cTn>
                                        <p:tgtEl>
                                          <p:spTgt spid="40963">
                                            <p:txEl>
                                              <p:pRg st="3" end="3"/>
                                            </p:txEl>
                                          </p:spTgt>
                                        </p:tgtEl>
                                        <p:attrNameLst>
                                          <p:attrName>style.visibility</p:attrName>
                                        </p:attrNameLst>
                                      </p:cBhvr>
                                      <p:to>
                                        <p:strVal val="visible"/>
                                      </p:to>
                                    </p:set>
                                    <p:animEffect transition="in" filter="wipe(up)">
                                      <p:cBhvr>
                                        <p:cTn id="21" dur="500"/>
                                        <p:tgtEl>
                                          <p:spTgt spid="40963">
                                            <p:txEl>
                                              <p:pRg st="3" end="3"/>
                                            </p:txEl>
                                          </p:spTgt>
                                        </p:tgtEl>
                                      </p:cBhvr>
                                    </p:animEffect>
                                  </p:childTnLst>
                                </p:cTn>
                              </p:par>
                              <p:par>
                                <p:cTn id="22" presetID="22" presetClass="entr" presetSubtype="1" fill="hold" grpId="0" nodeType="withEffect">
                                  <p:stCondLst>
                                    <p:cond delay="12500"/>
                                  </p:stCondLst>
                                  <p:childTnLst>
                                    <p:set>
                                      <p:cBhvr>
                                        <p:cTn id="23" dur="1" fill="hold">
                                          <p:stCondLst>
                                            <p:cond delay="0"/>
                                          </p:stCondLst>
                                        </p:cTn>
                                        <p:tgtEl>
                                          <p:spTgt spid="40965">
                                            <p:txEl>
                                              <p:pRg st="0" end="0"/>
                                            </p:txEl>
                                          </p:spTgt>
                                        </p:tgtEl>
                                        <p:attrNameLst>
                                          <p:attrName>style.visibility</p:attrName>
                                        </p:attrNameLst>
                                      </p:cBhvr>
                                      <p:to>
                                        <p:strVal val="visible"/>
                                      </p:to>
                                    </p:set>
                                    <p:animEffect transition="in" filter="wipe(up)">
                                      <p:cBhvr>
                                        <p:cTn id="24" dur="500"/>
                                        <p:tgtEl>
                                          <p:spTgt spid="4096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0965">
                                            <p:txEl>
                                              <p:pRg st="1" end="1"/>
                                            </p:txEl>
                                          </p:spTgt>
                                        </p:tgtEl>
                                        <p:attrNameLst>
                                          <p:attrName>style.visibility</p:attrName>
                                        </p:attrNameLst>
                                      </p:cBhvr>
                                      <p:to>
                                        <p:strVal val="visible"/>
                                      </p:to>
                                    </p:set>
                                    <p:animEffect transition="in" filter="wipe(up)">
                                      <p:cBhvr>
                                        <p:cTn id="29" dur="500"/>
                                        <p:tgtEl>
                                          <p:spTgt spid="4096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40965">
                                            <p:txEl>
                                              <p:pRg st="2" end="2"/>
                                            </p:txEl>
                                          </p:spTgt>
                                        </p:tgtEl>
                                        <p:attrNameLst>
                                          <p:attrName>style.visibility</p:attrName>
                                        </p:attrNameLst>
                                      </p:cBhvr>
                                      <p:to>
                                        <p:strVal val="visible"/>
                                      </p:to>
                                    </p:set>
                                    <p:animEffect transition="in" filter="wipe(up)">
                                      <p:cBhvr>
                                        <p:cTn id="34" dur="500"/>
                                        <p:tgtEl>
                                          <p:spTgt spid="4096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40965">
                                            <p:txEl>
                                              <p:pRg st="3" end="3"/>
                                            </p:txEl>
                                          </p:spTgt>
                                        </p:tgtEl>
                                        <p:attrNameLst>
                                          <p:attrName>style.visibility</p:attrName>
                                        </p:attrNameLst>
                                      </p:cBhvr>
                                      <p:to>
                                        <p:strVal val="visible"/>
                                      </p:to>
                                    </p:set>
                                    <p:animEffect transition="in" filter="wipe(up)">
                                      <p:cBhvr>
                                        <p:cTn id="39" dur="500"/>
                                        <p:tgtEl>
                                          <p:spTgt spid="40965">
                                            <p:txEl>
                                              <p:pRg st="3" end="3"/>
                                            </p:txEl>
                                          </p:spTgt>
                                        </p:tgtEl>
                                      </p:cBhvr>
                                    </p:animEffect>
                                  </p:childTnLst>
                                </p:cTn>
                              </p:par>
                              <p:par>
                                <p:cTn id="40" presetID="12" presetClass="exit" presetSubtype="4" fill="hold" grpId="1" nodeType="withEffect">
                                  <p:stCondLst>
                                    <p:cond delay="12000"/>
                                  </p:stCondLst>
                                  <p:childTnLst>
                                    <p:anim calcmode="lin" valueType="num">
                                      <p:cBhvr additive="base">
                                        <p:cTn id="41" dur="500"/>
                                        <p:tgtEl>
                                          <p:spTgt spid="40963">
                                            <p:txEl>
                                              <p:pRg st="0" end="0"/>
                                            </p:txEl>
                                          </p:spTgt>
                                        </p:tgtEl>
                                        <p:attrNameLst>
                                          <p:attrName>ppt_y</p:attrName>
                                        </p:attrNameLst>
                                      </p:cBhvr>
                                      <p:tavLst>
                                        <p:tav tm="0">
                                          <p:val>
                                            <p:strVal val="#ppt_y"/>
                                          </p:val>
                                        </p:tav>
                                        <p:tav tm="100000">
                                          <p:val>
                                            <p:strVal val="#ppt_y+#ppt_h*1.125000"/>
                                          </p:val>
                                        </p:tav>
                                      </p:tavLst>
                                    </p:anim>
                                    <p:animEffect transition="out" filter="wipe(down)">
                                      <p:cBhvr>
                                        <p:cTn id="42" dur="500"/>
                                        <p:tgtEl>
                                          <p:spTgt spid="40963">
                                            <p:txEl>
                                              <p:pRg st="0" end="0"/>
                                            </p:txEl>
                                          </p:spTgt>
                                        </p:tgtEl>
                                      </p:cBhvr>
                                    </p:animEffect>
                                    <p:set>
                                      <p:cBhvr>
                                        <p:cTn id="43" dur="1" fill="hold">
                                          <p:stCondLst>
                                            <p:cond delay="499"/>
                                          </p:stCondLst>
                                        </p:cTn>
                                        <p:tgtEl>
                                          <p:spTgt spid="40963">
                                            <p:txEl>
                                              <p:pRg st="0" end="0"/>
                                            </p:txEl>
                                          </p:spTgt>
                                        </p:tgtEl>
                                        <p:attrNameLst>
                                          <p:attrName>style.visibility</p:attrName>
                                        </p:attrNameLst>
                                      </p:cBhvr>
                                      <p:to>
                                        <p:strVal val="hidden"/>
                                      </p:to>
                                    </p:set>
                                  </p:childTnLst>
                                </p:cTn>
                              </p:par>
                              <p:par>
                                <p:cTn id="44" presetID="12" presetClass="exit" presetSubtype="4" fill="hold" grpId="1" nodeType="withEffect">
                                  <p:stCondLst>
                                    <p:cond delay="12000"/>
                                  </p:stCondLst>
                                  <p:childTnLst>
                                    <p:anim calcmode="lin" valueType="num">
                                      <p:cBhvr additive="base">
                                        <p:cTn id="45" dur="500"/>
                                        <p:tgtEl>
                                          <p:spTgt spid="40963">
                                            <p:txEl>
                                              <p:pRg st="1" end="1"/>
                                            </p:txEl>
                                          </p:spTgt>
                                        </p:tgtEl>
                                        <p:attrNameLst>
                                          <p:attrName>ppt_y</p:attrName>
                                        </p:attrNameLst>
                                      </p:cBhvr>
                                      <p:tavLst>
                                        <p:tav tm="0">
                                          <p:val>
                                            <p:strVal val="#ppt_y"/>
                                          </p:val>
                                        </p:tav>
                                        <p:tav tm="100000">
                                          <p:val>
                                            <p:strVal val="#ppt_y+#ppt_h*1.125000"/>
                                          </p:val>
                                        </p:tav>
                                      </p:tavLst>
                                    </p:anim>
                                    <p:animEffect transition="out" filter="wipe(down)">
                                      <p:cBhvr>
                                        <p:cTn id="46" dur="500"/>
                                        <p:tgtEl>
                                          <p:spTgt spid="40963">
                                            <p:txEl>
                                              <p:pRg st="1" end="1"/>
                                            </p:txEl>
                                          </p:spTgt>
                                        </p:tgtEl>
                                      </p:cBhvr>
                                    </p:animEffect>
                                    <p:set>
                                      <p:cBhvr>
                                        <p:cTn id="47" dur="1" fill="hold">
                                          <p:stCondLst>
                                            <p:cond delay="499"/>
                                          </p:stCondLst>
                                        </p:cTn>
                                        <p:tgtEl>
                                          <p:spTgt spid="40963">
                                            <p:txEl>
                                              <p:pRg st="1" end="1"/>
                                            </p:txEl>
                                          </p:spTgt>
                                        </p:tgtEl>
                                        <p:attrNameLst>
                                          <p:attrName>style.visibility</p:attrName>
                                        </p:attrNameLst>
                                      </p:cBhvr>
                                      <p:to>
                                        <p:strVal val="hidden"/>
                                      </p:to>
                                    </p:set>
                                  </p:childTnLst>
                                </p:cTn>
                              </p:par>
                              <p:par>
                                <p:cTn id="48" presetID="12" presetClass="exit" presetSubtype="4" fill="hold" grpId="1" nodeType="withEffect">
                                  <p:stCondLst>
                                    <p:cond delay="12000"/>
                                  </p:stCondLst>
                                  <p:childTnLst>
                                    <p:anim calcmode="lin" valueType="num">
                                      <p:cBhvr additive="base">
                                        <p:cTn id="49" dur="500"/>
                                        <p:tgtEl>
                                          <p:spTgt spid="40963">
                                            <p:txEl>
                                              <p:pRg st="2" end="2"/>
                                            </p:txEl>
                                          </p:spTgt>
                                        </p:tgtEl>
                                        <p:attrNameLst>
                                          <p:attrName>ppt_y</p:attrName>
                                        </p:attrNameLst>
                                      </p:cBhvr>
                                      <p:tavLst>
                                        <p:tav tm="0">
                                          <p:val>
                                            <p:strVal val="#ppt_y"/>
                                          </p:val>
                                        </p:tav>
                                        <p:tav tm="100000">
                                          <p:val>
                                            <p:strVal val="#ppt_y+#ppt_h*1.125000"/>
                                          </p:val>
                                        </p:tav>
                                      </p:tavLst>
                                    </p:anim>
                                    <p:animEffect transition="out" filter="wipe(down)">
                                      <p:cBhvr>
                                        <p:cTn id="50" dur="500"/>
                                        <p:tgtEl>
                                          <p:spTgt spid="40963">
                                            <p:txEl>
                                              <p:pRg st="2" end="2"/>
                                            </p:txEl>
                                          </p:spTgt>
                                        </p:tgtEl>
                                      </p:cBhvr>
                                    </p:animEffect>
                                    <p:set>
                                      <p:cBhvr>
                                        <p:cTn id="51" dur="1" fill="hold">
                                          <p:stCondLst>
                                            <p:cond delay="499"/>
                                          </p:stCondLst>
                                        </p:cTn>
                                        <p:tgtEl>
                                          <p:spTgt spid="40963">
                                            <p:txEl>
                                              <p:pRg st="2" end="2"/>
                                            </p:txEl>
                                          </p:spTgt>
                                        </p:tgtEl>
                                        <p:attrNameLst>
                                          <p:attrName>style.visibility</p:attrName>
                                        </p:attrNameLst>
                                      </p:cBhvr>
                                      <p:to>
                                        <p:strVal val="hidden"/>
                                      </p:to>
                                    </p:set>
                                  </p:childTnLst>
                                </p:cTn>
                              </p:par>
                              <p:par>
                                <p:cTn id="52" presetID="12" presetClass="exit" presetSubtype="4" fill="hold" grpId="1" nodeType="withEffect">
                                  <p:stCondLst>
                                    <p:cond delay="12000"/>
                                  </p:stCondLst>
                                  <p:childTnLst>
                                    <p:anim calcmode="lin" valueType="num">
                                      <p:cBhvr additive="base">
                                        <p:cTn id="53" dur="500"/>
                                        <p:tgtEl>
                                          <p:spTgt spid="40963">
                                            <p:txEl>
                                              <p:pRg st="3" end="3"/>
                                            </p:txEl>
                                          </p:spTgt>
                                        </p:tgtEl>
                                        <p:attrNameLst>
                                          <p:attrName>ppt_y</p:attrName>
                                        </p:attrNameLst>
                                      </p:cBhvr>
                                      <p:tavLst>
                                        <p:tav tm="0">
                                          <p:val>
                                            <p:strVal val="#ppt_y"/>
                                          </p:val>
                                        </p:tav>
                                        <p:tav tm="100000">
                                          <p:val>
                                            <p:strVal val="#ppt_y+#ppt_h*1.125000"/>
                                          </p:val>
                                        </p:tav>
                                      </p:tavLst>
                                    </p:anim>
                                    <p:animEffect transition="out" filter="wipe(down)">
                                      <p:cBhvr>
                                        <p:cTn id="54" dur="500"/>
                                        <p:tgtEl>
                                          <p:spTgt spid="40963">
                                            <p:txEl>
                                              <p:pRg st="3" end="3"/>
                                            </p:txEl>
                                          </p:spTgt>
                                        </p:tgtEl>
                                      </p:cBhvr>
                                    </p:animEffect>
                                    <p:set>
                                      <p:cBhvr>
                                        <p:cTn id="55" dur="1" fill="hold">
                                          <p:stCondLst>
                                            <p:cond delay="499"/>
                                          </p:stCondLst>
                                        </p:cTn>
                                        <p:tgtEl>
                                          <p:spTgt spid="4096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56"/>
                <p:tgtEl>
                  <p:spTgt spid="40964"/>
                </p:tgtEl>
              </p:cMediaNode>
            </p:audio>
          </p:childTnLst>
        </p:cTn>
      </p:par>
    </p:tnLst>
    <p:bldLst>
      <p:bldP spid="40962" grpId="0" animBg="1"/>
      <p:bldP spid="40963" grpId="0" build="p"/>
      <p:bldP spid="40963" grpId="1" build="allAtOnce"/>
      <p:bldP spid="4096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1985"/>
          <p:cNvSpPr>
            <a:spLocks noGrp="1"/>
          </p:cNvSpPr>
          <p:nvPr>
            <p:ph type="title" idx="4294967295"/>
          </p:nvPr>
        </p:nvSpPr>
        <p:spPr>
          <a:xfrm>
            <a:off x="457200" y="115888"/>
            <a:ext cx="8229600" cy="1143000"/>
          </a:xfrm>
          <a:ln/>
        </p:spPr>
        <p:txBody>
          <a:bodyPr wrap="square" lIns="91440" tIns="45720" rIns="91440" bIns="45720" anchor="ctr">
            <a:normAutofit fontScale="90000"/>
          </a:bodyPr>
          <a:lstStyle/>
          <a:p>
            <a:r>
              <a:rPr lang="en-US" altLang="en-US" sz="3600" b="1" dirty="0"/>
              <a:t> </a:t>
            </a:r>
            <a:r>
              <a:t/>
            </a:r>
            <a:br/>
            <a:r>
              <a:rPr lang="en-US" altLang="en-US" sz="3600" b="1" dirty="0"/>
              <a:t> ECTOPIC PREGNANCY.</a:t>
            </a:r>
            <a:r>
              <a:t/>
            </a:r>
            <a:br/>
            <a:r>
              <a:rPr lang="en-US" altLang="en-US" sz="3600" b="1" dirty="0"/>
              <a:t>SYMPTOMS AND SIGNS.</a:t>
            </a:r>
            <a:r>
              <a:t/>
            </a:r>
            <a:br/>
            <a:endParaRPr/>
          </a:p>
        </p:txBody>
      </p:sp>
      <p:sp>
        <p:nvSpPr>
          <p:cNvPr id="41987" name="Content Placeholder 41986"/>
          <p:cNvSpPr>
            <a:spLocks noGrp="1"/>
          </p:cNvSpPr>
          <p:nvPr>
            <p:ph idx="4294967295"/>
          </p:nvPr>
        </p:nvSpPr>
        <p:spPr>
          <a:xfrm>
            <a:off x="1908175" y="1711325"/>
            <a:ext cx="5132388" cy="4525963"/>
          </a:xfrm>
          <a:ln/>
        </p:spPr>
        <p:txBody>
          <a:bodyPr wrap="square" lIns="91440" tIns="45720" rIns="91440" bIns="45720" anchor="t" anchorCtr="0"/>
          <a:lstStyle/>
          <a:p>
            <a:pPr>
              <a:lnSpc>
                <a:spcPct val="150000"/>
              </a:lnSpc>
              <a:buFont typeface="Wingdings" charset="2"/>
              <a:buChar char="q"/>
            </a:pPr>
            <a:r>
              <a:rPr lang="en-US" altLang="en-US" sz="2800" dirty="0">
                <a:latin typeface="Bookman Old Style" charset="0"/>
              </a:rPr>
              <a:t>Abdominal pain.</a:t>
            </a:r>
          </a:p>
          <a:p>
            <a:pPr>
              <a:lnSpc>
                <a:spcPct val="150000"/>
              </a:lnSpc>
              <a:buFont typeface="Wingdings" charset="2"/>
              <a:buChar char="q"/>
            </a:pPr>
            <a:r>
              <a:rPr lang="en-US" altLang="en-US" sz="2800" dirty="0">
                <a:latin typeface="Bookman Old Style" charset="0"/>
              </a:rPr>
              <a:t>Amenorrhoea. </a:t>
            </a:r>
          </a:p>
          <a:p>
            <a:pPr>
              <a:lnSpc>
                <a:spcPct val="150000"/>
              </a:lnSpc>
              <a:buFont typeface="Wingdings" charset="2"/>
              <a:buChar char="q"/>
            </a:pPr>
            <a:r>
              <a:rPr lang="en-US" altLang="en-US" sz="2800" dirty="0">
                <a:latin typeface="Bookman Old Style" charset="0"/>
              </a:rPr>
              <a:t>Adnexal tenderness.</a:t>
            </a:r>
          </a:p>
          <a:p>
            <a:pPr>
              <a:lnSpc>
                <a:spcPct val="150000"/>
              </a:lnSpc>
              <a:buFont typeface="Wingdings" charset="2"/>
              <a:buChar char="q"/>
            </a:pPr>
            <a:r>
              <a:rPr lang="en-US" altLang="en-US" sz="2800" dirty="0">
                <a:latin typeface="Bookman Old Style" charset="0"/>
              </a:rPr>
              <a:t>Abdominal tenderness.</a:t>
            </a:r>
          </a:p>
          <a:p>
            <a:pPr>
              <a:lnSpc>
                <a:spcPct val="150000"/>
              </a:lnSpc>
              <a:buFont typeface="Wingdings" charset="2"/>
              <a:buChar char="q"/>
            </a:pPr>
            <a:r>
              <a:rPr lang="en-US" altLang="en-US" sz="2800" dirty="0">
                <a:latin typeface="Bookman Old Style" charset="0"/>
              </a:rPr>
              <a:t>Vaginal bleeding.</a:t>
            </a:r>
          </a:p>
          <a:p>
            <a:pPr>
              <a:lnSpc>
                <a:spcPct val="150000"/>
              </a:lnSpc>
              <a:buFont typeface="Wingdings" charset="2"/>
              <a:buChar char="q"/>
            </a:pPr>
            <a:r>
              <a:rPr lang="en-US" altLang="en-US" sz="2800" dirty="0">
                <a:latin typeface="Bookman Old Style" charset="0"/>
              </a:rPr>
              <a:t>Adnexal mass.</a:t>
            </a:r>
          </a:p>
        </p:txBody>
      </p:sp>
      <p:pic>
        <p:nvPicPr>
          <p:cNvPr id="41988"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324976" y="57150"/>
            <a:ext cx="304800" cy="3048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34103" fill="hold"/>
                                        <p:tgtEl>
                                          <p:spTgt spid="41988"/>
                                        </p:tgtEl>
                                      </p:cBhvr>
                                    </p:cmd>
                                  </p:childTnLst>
                                </p:cTn>
                              </p:par>
                              <p:par>
                                <p:cTn id="7" presetID="22" presetClass="entr" presetSubtype="1" fill="hold" grpId="0" nodeType="withEffect">
                                  <p:stCondLst>
                                    <p:cond delay="2000"/>
                                  </p:stCondLst>
                                  <p:childTnLst>
                                    <p:set>
                                      <p:cBhvr>
                                        <p:cTn id="8" dur="1" fill="hold">
                                          <p:stCondLst>
                                            <p:cond delay="0"/>
                                          </p:stCondLst>
                                        </p:cTn>
                                        <p:tgtEl>
                                          <p:spTgt spid="41986"/>
                                        </p:tgtEl>
                                        <p:attrNameLst>
                                          <p:attrName>style.visibility</p:attrName>
                                        </p:attrNameLst>
                                      </p:cBhvr>
                                      <p:to>
                                        <p:strVal val="visible"/>
                                      </p:to>
                                    </p:set>
                                    <p:animEffect transition="in" filter="wipe(up)">
                                      <p:cBhvr>
                                        <p:cTn id="9" dur="500"/>
                                        <p:tgtEl>
                                          <p:spTgt spid="41986"/>
                                        </p:tgtEl>
                                      </p:cBhvr>
                                    </p:animEffect>
                                  </p:childTnLst>
                                </p:cTn>
                              </p:par>
                              <p:par>
                                <p:cTn id="10" presetID="22" presetClass="entr" presetSubtype="8" fill="hold" grpId="0" nodeType="withEffect">
                                  <p:stCondLst>
                                    <p:cond delay="350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wipe(left)">
                                      <p:cBhvr>
                                        <p:cTn id="12" dur="500"/>
                                        <p:tgtEl>
                                          <p:spTgt spid="41987">
                                            <p:txEl>
                                              <p:pRg st="0" end="0"/>
                                            </p:txEl>
                                          </p:spTgt>
                                        </p:tgtEl>
                                      </p:cBhvr>
                                    </p:animEffect>
                                  </p:childTnLst>
                                </p:cTn>
                              </p:par>
                              <p:par>
                                <p:cTn id="13" presetID="22" presetClass="entr" presetSubtype="8" fill="hold" grpId="0" nodeType="withEffect">
                                  <p:stCondLst>
                                    <p:cond delay="5000"/>
                                  </p:stCondLst>
                                  <p:childTnLst>
                                    <p:set>
                                      <p:cBhvr>
                                        <p:cTn id="14" dur="1" fill="hold">
                                          <p:stCondLst>
                                            <p:cond delay="0"/>
                                          </p:stCondLst>
                                        </p:cTn>
                                        <p:tgtEl>
                                          <p:spTgt spid="41987">
                                            <p:txEl>
                                              <p:pRg st="1" end="1"/>
                                            </p:txEl>
                                          </p:spTgt>
                                        </p:tgtEl>
                                        <p:attrNameLst>
                                          <p:attrName>style.visibility</p:attrName>
                                        </p:attrNameLst>
                                      </p:cBhvr>
                                      <p:to>
                                        <p:strVal val="visible"/>
                                      </p:to>
                                    </p:set>
                                    <p:animEffect transition="in" filter="wipe(left)">
                                      <p:cBhvr>
                                        <p:cTn id="15" dur="500"/>
                                        <p:tgtEl>
                                          <p:spTgt spid="41987">
                                            <p:txEl>
                                              <p:pRg st="1" end="1"/>
                                            </p:txEl>
                                          </p:spTgt>
                                        </p:tgtEl>
                                      </p:cBhvr>
                                    </p:animEffect>
                                  </p:childTnLst>
                                </p:cTn>
                              </p:par>
                              <p:par>
                                <p:cTn id="16" presetID="22" presetClass="entr" presetSubtype="8" fill="hold" grpId="0" nodeType="withEffect">
                                  <p:stCondLst>
                                    <p:cond delay="6000"/>
                                  </p:stCondLst>
                                  <p:childTnLst>
                                    <p:set>
                                      <p:cBhvr>
                                        <p:cTn id="17" dur="1" fill="hold">
                                          <p:stCondLst>
                                            <p:cond delay="0"/>
                                          </p:stCondLst>
                                        </p:cTn>
                                        <p:tgtEl>
                                          <p:spTgt spid="41987">
                                            <p:txEl>
                                              <p:pRg st="2" end="2"/>
                                            </p:txEl>
                                          </p:spTgt>
                                        </p:tgtEl>
                                        <p:attrNameLst>
                                          <p:attrName>style.visibility</p:attrName>
                                        </p:attrNameLst>
                                      </p:cBhvr>
                                      <p:to>
                                        <p:strVal val="visible"/>
                                      </p:to>
                                    </p:set>
                                    <p:animEffect transition="in" filter="wipe(left)">
                                      <p:cBhvr>
                                        <p:cTn id="18" dur="500"/>
                                        <p:tgtEl>
                                          <p:spTgt spid="41987">
                                            <p:txEl>
                                              <p:pRg st="2" end="2"/>
                                            </p:txEl>
                                          </p:spTgt>
                                        </p:tgtEl>
                                      </p:cBhvr>
                                    </p:animEffect>
                                  </p:childTnLst>
                                </p:cTn>
                              </p:par>
                              <p:par>
                                <p:cTn id="19" presetID="22" presetClass="entr" presetSubtype="8" fill="hold" grpId="0" nodeType="withEffect">
                                  <p:stCondLst>
                                    <p:cond delay="7500"/>
                                  </p:stCondLst>
                                  <p:childTnLst>
                                    <p:set>
                                      <p:cBhvr>
                                        <p:cTn id="20" dur="1" fill="hold">
                                          <p:stCondLst>
                                            <p:cond delay="0"/>
                                          </p:stCondLst>
                                        </p:cTn>
                                        <p:tgtEl>
                                          <p:spTgt spid="41987">
                                            <p:txEl>
                                              <p:pRg st="3" end="3"/>
                                            </p:txEl>
                                          </p:spTgt>
                                        </p:tgtEl>
                                        <p:attrNameLst>
                                          <p:attrName>style.visibility</p:attrName>
                                        </p:attrNameLst>
                                      </p:cBhvr>
                                      <p:to>
                                        <p:strVal val="visible"/>
                                      </p:to>
                                    </p:set>
                                    <p:animEffect transition="in" filter="wipe(left)">
                                      <p:cBhvr>
                                        <p:cTn id="21" dur="500"/>
                                        <p:tgtEl>
                                          <p:spTgt spid="41987">
                                            <p:txEl>
                                              <p:pRg st="3" end="3"/>
                                            </p:txEl>
                                          </p:spTgt>
                                        </p:tgtEl>
                                      </p:cBhvr>
                                    </p:animEffect>
                                  </p:childTnLst>
                                </p:cTn>
                              </p:par>
                              <p:par>
                                <p:cTn id="22" presetID="22" presetClass="entr" presetSubtype="8" fill="hold" grpId="0" nodeType="withEffect">
                                  <p:stCondLst>
                                    <p:cond delay="9000"/>
                                  </p:stCondLst>
                                  <p:childTnLst>
                                    <p:set>
                                      <p:cBhvr>
                                        <p:cTn id="23" dur="1" fill="hold">
                                          <p:stCondLst>
                                            <p:cond delay="0"/>
                                          </p:stCondLst>
                                        </p:cTn>
                                        <p:tgtEl>
                                          <p:spTgt spid="41987">
                                            <p:txEl>
                                              <p:pRg st="4" end="4"/>
                                            </p:txEl>
                                          </p:spTgt>
                                        </p:tgtEl>
                                        <p:attrNameLst>
                                          <p:attrName>style.visibility</p:attrName>
                                        </p:attrNameLst>
                                      </p:cBhvr>
                                      <p:to>
                                        <p:strVal val="visible"/>
                                      </p:to>
                                    </p:set>
                                    <p:animEffect transition="in" filter="wipe(left)">
                                      <p:cBhvr>
                                        <p:cTn id="24" dur="500"/>
                                        <p:tgtEl>
                                          <p:spTgt spid="41987">
                                            <p:txEl>
                                              <p:pRg st="4" end="4"/>
                                            </p:txEl>
                                          </p:spTgt>
                                        </p:tgtEl>
                                      </p:cBhvr>
                                    </p:animEffect>
                                  </p:childTnLst>
                                </p:cTn>
                              </p:par>
                              <p:par>
                                <p:cTn id="25" presetID="22" presetClass="entr" presetSubtype="8" fill="hold" grpId="0" nodeType="withEffect">
                                  <p:stCondLst>
                                    <p:cond delay="10500"/>
                                  </p:stCondLst>
                                  <p:childTnLst>
                                    <p:set>
                                      <p:cBhvr>
                                        <p:cTn id="26" dur="1" fill="hold">
                                          <p:stCondLst>
                                            <p:cond delay="0"/>
                                          </p:stCondLst>
                                        </p:cTn>
                                        <p:tgtEl>
                                          <p:spTgt spid="41987">
                                            <p:txEl>
                                              <p:pRg st="5" end="5"/>
                                            </p:txEl>
                                          </p:spTgt>
                                        </p:tgtEl>
                                        <p:attrNameLst>
                                          <p:attrName>style.visibility</p:attrName>
                                        </p:attrNameLst>
                                      </p:cBhvr>
                                      <p:to>
                                        <p:strVal val="visible"/>
                                      </p:to>
                                    </p:set>
                                    <p:animEffect transition="in" filter="wipe(left)">
                                      <p:cBhvr>
                                        <p:cTn id="27" dur="500"/>
                                        <p:tgtEl>
                                          <p:spTgt spid="41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8"/>
                <p:tgtEl>
                  <p:spTgt spid="41988"/>
                </p:tgtEl>
              </p:cMediaNode>
            </p:audio>
          </p:childTnLst>
        </p:cTn>
      </p:par>
    </p:tnLst>
    <p:bldLst>
      <p:bldP spid="41986" grpId="0" animBg="1"/>
      <p:bldP spid="4198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3009"/>
          <p:cNvSpPr>
            <a:spLocks noGrp="1"/>
          </p:cNvSpPr>
          <p:nvPr>
            <p:ph type="title" idx="4294967295"/>
          </p:nvPr>
        </p:nvSpPr>
        <p:spPr>
          <a:xfrm>
            <a:off x="457200" y="188913"/>
            <a:ext cx="8229600" cy="1143000"/>
          </a:xfrm>
          <a:ln/>
        </p:spPr>
        <p:txBody>
          <a:bodyPr wrap="square" lIns="91440" tIns="45720" rIns="91440" bIns="45720" anchor="ctr"/>
          <a:lstStyle/>
          <a:p>
            <a:r>
              <a:rPr lang="en-US" altLang="en-US" sz="2800" b="1" dirty="0"/>
              <a:t>UNCOMPLICATED TUBAL PREGNANCY. CLINICAL PICTURES.</a:t>
            </a:r>
          </a:p>
        </p:txBody>
      </p:sp>
      <p:sp>
        <p:nvSpPr>
          <p:cNvPr id="43011" name="Content Placeholder 43010"/>
          <p:cNvSpPr>
            <a:spLocks noGrp="1"/>
          </p:cNvSpPr>
          <p:nvPr>
            <p:ph idx="4294967295"/>
          </p:nvPr>
        </p:nvSpPr>
        <p:spPr>
          <a:xfrm>
            <a:off x="250825" y="1600200"/>
            <a:ext cx="8569325" cy="4205288"/>
          </a:xfrm>
          <a:ln/>
        </p:spPr>
        <p:txBody>
          <a:bodyPr wrap="square" lIns="91440" tIns="45720" rIns="91440" bIns="45720" anchor="t" anchorCtr="0">
            <a:normAutofit lnSpcReduction="10000"/>
          </a:bodyPr>
          <a:lstStyle/>
          <a:p>
            <a:pPr>
              <a:lnSpc>
                <a:spcPct val="150000"/>
              </a:lnSpc>
              <a:buFont typeface="Wingdings" charset="2"/>
              <a:buChar char="q"/>
            </a:pPr>
            <a:r>
              <a:rPr lang="en-US" altLang="en-US" sz="2800" dirty="0">
                <a:latin typeface="Bookman Old Style" charset="0"/>
              </a:rPr>
              <a:t>Subjective symptoms of early pregnancy.</a:t>
            </a:r>
          </a:p>
          <a:p>
            <a:pPr>
              <a:lnSpc>
                <a:spcPct val="150000"/>
              </a:lnSpc>
              <a:buFont typeface="Wingdings" charset="2"/>
              <a:buChar char="q"/>
            </a:pPr>
            <a:r>
              <a:rPr lang="en-US" altLang="en-US" sz="2800" dirty="0">
                <a:latin typeface="Bookman Old Style" charset="0"/>
              </a:rPr>
              <a:t>Amenorrhea.</a:t>
            </a:r>
          </a:p>
          <a:p>
            <a:pPr>
              <a:lnSpc>
                <a:spcPct val="150000"/>
              </a:lnSpc>
              <a:buFont typeface="Wingdings" charset="2"/>
              <a:buChar char="q"/>
            </a:pPr>
            <a:r>
              <a:rPr lang="en-US" altLang="en-US" sz="2800" dirty="0">
                <a:latin typeface="Bookman Old Style" charset="0"/>
              </a:rPr>
              <a:t>Biological tests are positive.</a:t>
            </a:r>
          </a:p>
          <a:p>
            <a:pPr>
              <a:lnSpc>
                <a:spcPct val="150000"/>
              </a:lnSpc>
              <a:buFont typeface="Wingdings" charset="2"/>
              <a:buChar char="q"/>
            </a:pPr>
            <a:r>
              <a:rPr lang="en-US" altLang="en-US" sz="2800" dirty="0">
                <a:latin typeface="Bookman Old Style" charset="0"/>
              </a:rPr>
              <a:t>Mild malaise or abdominal heaviness.</a:t>
            </a:r>
          </a:p>
          <a:p>
            <a:pPr algn="just">
              <a:lnSpc>
                <a:spcPct val="150000"/>
              </a:lnSpc>
              <a:buFont typeface="Wingdings" charset="2"/>
              <a:buChar char="q"/>
            </a:pPr>
            <a:r>
              <a:rPr lang="en-US" altLang="en-US" sz="2800" dirty="0">
                <a:latin typeface="Bookman Old Style" charset="0"/>
              </a:rPr>
              <a:t>Sometimes a limited small ovoidal tumor is palpated.</a:t>
            </a:r>
          </a:p>
        </p:txBody>
      </p:sp>
      <p:pic>
        <p:nvPicPr>
          <p:cNvPr id="43012"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144000" y="188913"/>
            <a:ext cx="304800" cy="3048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70279" fill="hold"/>
                                        <p:tgtEl>
                                          <p:spTgt spid="43012"/>
                                        </p:tgtEl>
                                      </p:cBhvr>
                                    </p:cmd>
                                  </p:childTnLst>
                                </p:cTn>
                              </p:par>
                              <p:par>
                                <p:cTn id="7" presetID="22" presetClass="entr" presetSubtype="1" fill="hold" grpId="0" nodeType="withEffect">
                                  <p:stCondLst>
                                    <p:cond delay="2000"/>
                                  </p:stCondLst>
                                  <p:childTnLst>
                                    <p:set>
                                      <p:cBhvr>
                                        <p:cTn id="8" dur="1" fill="hold">
                                          <p:stCondLst>
                                            <p:cond delay="0"/>
                                          </p:stCondLst>
                                        </p:cTn>
                                        <p:tgtEl>
                                          <p:spTgt spid="43010"/>
                                        </p:tgtEl>
                                        <p:attrNameLst>
                                          <p:attrName>style.visibility</p:attrName>
                                        </p:attrNameLst>
                                      </p:cBhvr>
                                      <p:to>
                                        <p:strVal val="visible"/>
                                      </p:to>
                                    </p:set>
                                    <p:animEffect transition="in" filter="wipe(up)">
                                      <p:cBhvr>
                                        <p:cTn id="9" dur="500"/>
                                        <p:tgtEl>
                                          <p:spTgt spid="43010"/>
                                        </p:tgtEl>
                                      </p:cBhvr>
                                    </p:animEffect>
                                  </p:childTnLst>
                                </p:cTn>
                              </p:par>
                              <p:par>
                                <p:cTn id="10" presetID="22" presetClass="entr" presetSubtype="1" fill="hold" grpId="0" nodeType="withEffect">
                                  <p:stCondLst>
                                    <p:cond delay="17000"/>
                                  </p:stCondLst>
                                  <p:childTnLst>
                                    <p:set>
                                      <p:cBhvr>
                                        <p:cTn id="11" dur="1" fill="hold">
                                          <p:stCondLst>
                                            <p:cond delay="0"/>
                                          </p:stCondLst>
                                        </p:cTn>
                                        <p:tgtEl>
                                          <p:spTgt spid="43011">
                                            <p:txEl>
                                              <p:pRg st="0" end="0"/>
                                            </p:txEl>
                                          </p:spTgt>
                                        </p:tgtEl>
                                        <p:attrNameLst>
                                          <p:attrName>style.visibility</p:attrName>
                                        </p:attrNameLst>
                                      </p:cBhvr>
                                      <p:to>
                                        <p:strVal val="visible"/>
                                      </p:to>
                                    </p:set>
                                    <p:animEffect transition="in" filter="wipe(up)">
                                      <p:cBhvr>
                                        <p:cTn id="12" dur="500"/>
                                        <p:tgtEl>
                                          <p:spTgt spid="43011">
                                            <p:txEl>
                                              <p:pRg st="0" end="0"/>
                                            </p:txEl>
                                          </p:spTgt>
                                        </p:tgtEl>
                                      </p:cBhvr>
                                    </p:animEffect>
                                  </p:childTnLst>
                                </p:cTn>
                              </p:par>
                              <p:par>
                                <p:cTn id="13" presetID="22" presetClass="entr" presetSubtype="1" fill="hold" grpId="0" nodeType="withEffect">
                                  <p:stCondLst>
                                    <p:cond delay="20000"/>
                                  </p:stCondLst>
                                  <p:childTnLst>
                                    <p:set>
                                      <p:cBhvr>
                                        <p:cTn id="14" dur="1" fill="hold">
                                          <p:stCondLst>
                                            <p:cond delay="0"/>
                                          </p:stCondLst>
                                        </p:cTn>
                                        <p:tgtEl>
                                          <p:spTgt spid="43011">
                                            <p:txEl>
                                              <p:pRg st="1" end="1"/>
                                            </p:txEl>
                                          </p:spTgt>
                                        </p:tgtEl>
                                        <p:attrNameLst>
                                          <p:attrName>style.visibility</p:attrName>
                                        </p:attrNameLst>
                                      </p:cBhvr>
                                      <p:to>
                                        <p:strVal val="visible"/>
                                      </p:to>
                                    </p:set>
                                    <p:animEffect transition="in" filter="wipe(up)">
                                      <p:cBhvr>
                                        <p:cTn id="15" dur="500"/>
                                        <p:tgtEl>
                                          <p:spTgt spid="43011">
                                            <p:txEl>
                                              <p:pRg st="1" end="1"/>
                                            </p:txEl>
                                          </p:spTgt>
                                        </p:tgtEl>
                                      </p:cBhvr>
                                    </p:animEffect>
                                  </p:childTnLst>
                                </p:cTn>
                              </p:par>
                              <p:par>
                                <p:cTn id="16" presetID="22" presetClass="entr" presetSubtype="1" fill="hold" grpId="0" nodeType="withEffect">
                                  <p:stCondLst>
                                    <p:cond delay="21000"/>
                                  </p:stCondLst>
                                  <p:childTnLst>
                                    <p:set>
                                      <p:cBhvr>
                                        <p:cTn id="17" dur="1" fill="hold">
                                          <p:stCondLst>
                                            <p:cond delay="0"/>
                                          </p:stCondLst>
                                        </p:cTn>
                                        <p:tgtEl>
                                          <p:spTgt spid="43011">
                                            <p:txEl>
                                              <p:pRg st="2" end="2"/>
                                            </p:txEl>
                                          </p:spTgt>
                                        </p:tgtEl>
                                        <p:attrNameLst>
                                          <p:attrName>style.visibility</p:attrName>
                                        </p:attrNameLst>
                                      </p:cBhvr>
                                      <p:to>
                                        <p:strVal val="visible"/>
                                      </p:to>
                                    </p:set>
                                    <p:animEffect transition="in" filter="wipe(up)">
                                      <p:cBhvr>
                                        <p:cTn id="18" dur="500"/>
                                        <p:tgtEl>
                                          <p:spTgt spid="43011">
                                            <p:txEl>
                                              <p:pRg st="2" end="2"/>
                                            </p:txEl>
                                          </p:spTgt>
                                        </p:tgtEl>
                                      </p:cBhvr>
                                    </p:animEffect>
                                  </p:childTnLst>
                                </p:cTn>
                              </p:par>
                              <p:par>
                                <p:cTn id="19" presetID="22" presetClass="entr" presetSubtype="1" fill="hold" grpId="0" nodeType="withEffect">
                                  <p:stCondLst>
                                    <p:cond delay="25000"/>
                                  </p:stCondLst>
                                  <p:childTnLst>
                                    <p:set>
                                      <p:cBhvr>
                                        <p:cTn id="20" dur="1" fill="hold">
                                          <p:stCondLst>
                                            <p:cond delay="0"/>
                                          </p:stCondLst>
                                        </p:cTn>
                                        <p:tgtEl>
                                          <p:spTgt spid="43011">
                                            <p:txEl>
                                              <p:pRg st="3" end="3"/>
                                            </p:txEl>
                                          </p:spTgt>
                                        </p:tgtEl>
                                        <p:attrNameLst>
                                          <p:attrName>style.visibility</p:attrName>
                                        </p:attrNameLst>
                                      </p:cBhvr>
                                      <p:to>
                                        <p:strVal val="visible"/>
                                      </p:to>
                                    </p:set>
                                    <p:animEffect transition="in" filter="wipe(up)">
                                      <p:cBhvr>
                                        <p:cTn id="21" dur="500"/>
                                        <p:tgtEl>
                                          <p:spTgt spid="43011">
                                            <p:txEl>
                                              <p:pRg st="3" end="3"/>
                                            </p:txEl>
                                          </p:spTgt>
                                        </p:tgtEl>
                                      </p:cBhvr>
                                    </p:animEffect>
                                  </p:childTnLst>
                                </p:cTn>
                              </p:par>
                              <p:par>
                                <p:cTn id="22" presetID="22" presetClass="entr" presetSubtype="1" fill="hold" grpId="0" nodeType="withEffect">
                                  <p:stCondLst>
                                    <p:cond delay="39500"/>
                                  </p:stCondLst>
                                  <p:childTnLst>
                                    <p:set>
                                      <p:cBhvr>
                                        <p:cTn id="23" dur="1" fill="hold">
                                          <p:stCondLst>
                                            <p:cond delay="0"/>
                                          </p:stCondLst>
                                        </p:cTn>
                                        <p:tgtEl>
                                          <p:spTgt spid="43011">
                                            <p:txEl>
                                              <p:pRg st="4" end="4"/>
                                            </p:txEl>
                                          </p:spTgt>
                                        </p:tgtEl>
                                        <p:attrNameLst>
                                          <p:attrName>style.visibility</p:attrName>
                                        </p:attrNameLst>
                                      </p:cBhvr>
                                      <p:to>
                                        <p:strVal val="visible"/>
                                      </p:to>
                                    </p:set>
                                    <p:animEffect transition="in" filter="wipe(up)">
                                      <p:cBhvr>
                                        <p:cTn id="24" dur="500"/>
                                        <p:tgtEl>
                                          <p:spTgt spid="43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5"/>
                <p:tgtEl>
                  <p:spTgt spid="43012"/>
                </p:tgtEl>
              </p:cMediaNode>
            </p:audio>
          </p:childTnLst>
        </p:cTn>
      </p:par>
    </p:tnLst>
    <p:bldLst>
      <p:bldP spid="43010" grpId="0" animBg="1"/>
      <p:bldP spid="4301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44033"/>
          <p:cNvSpPr>
            <a:spLocks noGrp="1"/>
          </p:cNvSpPr>
          <p:nvPr>
            <p:ph type="title" idx="4294967295"/>
          </p:nvPr>
        </p:nvSpPr>
        <p:spPr>
          <a:xfrm>
            <a:off x="457200" y="346075"/>
            <a:ext cx="8229600" cy="1066800"/>
          </a:xfrm>
          <a:ln/>
        </p:spPr>
        <p:txBody>
          <a:bodyPr wrap="square" lIns="91440" tIns="45720" rIns="91440" bIns="45720" anchor="ctr"/>
          <a:lstStyle/>
          <a:p>
            <a:r>
              <a:rPr lang="en-US" altLang="en-US" sz="3200" b="1" dirty="0"/>
              <a:t>COMPLICATED ECTOPIC PREGNANCY. TYPES.</a:t>
            </a:r>
          </a:p>
        </p:txBody>
      </p:sp>
      <p:sp>
        <p:nvSpPr>
          <p:cNvPr id="44035" name="Content Placeholder 44034"/>
          <p:cNvSpPr>
            <a:spLocks noGrp="1"/>
          </p:cNvSpPr>
          <p:nvPr>
            <p:ph idx="4294967295"/>
          </p:nvPr>
        </p:nvSpPr>
        <p:spPr>
          <a:xfrm>
            <a:off x="395288" y="1960563"/>
            <a:ext cx="8353424" cy="1900237"/>
          </a:xfrm>
          <a:solidFill>
            <a:srgbClr val="4F81BD">
              <a:alpha val="27058"/>
            </a:srgbClr>
          </a:solidFill>
          <a:ln w="44450">
            <a:solidFill>
              <a:srgbClr val="4F81BD"/>
            </a:solidFill>
          </a:ln>
        </p:spPr>
        <p:txBody>
          <a:bodyPr wrap="square" lIns="91440" tIns="45720" rIns="91440" bIns="45720" anchor="t" anchorCtr="0">
            <a:normAutofit lnSpcReduction="10000"/>
          </a:bodyPr>
          <a:lstStyle/>
          <a:p>
            <a:pPr>
              <a:buFont typeface="Bookman Old Style" charset="0"/>
              <a:buChar char="•"/>
            </a:pPr>
            <a:r>
              <a:rPr lang="en-US" altLang="en-US" sz="2800" dirty="0">
                <a:latin typeface="Bookman Old Style" charset="0"/>
              </a:rPr>
              <a:t>With hemodynamic stability.</a:t>
            </a:r>
          </a:p>
          <a:p>
            <a:pPr>
              <a:buFont typeface="Bookman Old Style" charset="0"/>
              <a:buChar char="•"/>
            </a:pPr>
            <a:endParaRPr/>
          </a:p>
          <a:p>
            <a:pPr>
              <a:buFont typeface="Bookman Old Style" charset="0"/>
              <a:buChar char="•"/>
            </a:pPr>
            <a:r>
              <a:rPr lang="en-US" altLang="en-US" sz="2800" dirty="0">
                <a:latin typeface="Bookman Old Style" charset="0"/>
              </a:rPr>
              <a:t>With signs of hemodynamic impairment or shock.</a:t>
            </a:r>
          </a:p>
        </p:txBody>
      </p:sp>
      <p:pic>
        <p:nvPicPr>
          <p:cNvPr id="44036"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163050" y="333375"/>
            <a:ext cx="304800" cy="3048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2634" fill="hold"/>
                                        <p:tgtEl>
                                          <p:spTgt spid="44036"/>
                                        </p:tgtEl>
                                      </p:cBhvr>
                                    </p:cmd>
                                  </p:childTnLst>
                                </p:cTn>
                              </p:par>
                              <p:par>
                                <p:cTn id="7" presetID="22" presetClass="entr" presetSubtype="1" fill="hold" grpId="0" nodeType="withEffect">
                                  <p:stCondLst>
                                    <p:cond delay="1000"/>
                                  </p:stCondLst>
                                  <p:childTnLst>
                                    <p:set>
                                      <p:cBhvr>
                                        <p:cTn id="8" dur="1" fill="hold">
                                          <p:stCondLst>
                                            <p:cond delay="0"/>
                                          </p:stCondLst>
                                        </p:cTn>
                                        <p:tgtEl>
                                          <p:spTgt spid="44034"/>
                                        </p:tgtEl>
                                        <p:attrNameLst>
                                          <p:attrName>style.visibility</p:attrName>
                                        </p:attrNameLst>
                                      </p:cBhvr>
                                      <p:to>
                                        <p:strVal val="visible"/>
                                      </p:to>
                                    </p:set>
                                    <p:animEffect transition="in" filter="wipe(up)">
                                      <p:cBhvr>
                                        <p:cTn id="9" dur="500"/>
                                        <p:tgtEl>
                                          <p:spTgt spid="44034"/>
                                        </p:tgtEl>
                                      </p:cBhvr>
                                    </p:animEffect>
                                  </p:childTnLst>
                                </p:cTn>
                              </p:par>
                              <p:par>
                                <p:cTn id="10" presetID="22" presetClass="entr" presetSubtype="1" fill="hold" grpId="0" nodeType="withEffect">
                                  <p:stCondLst>
                                    <p:cond delay="4500"/>
                                  </p:stCondLst>
                                  <p:childTnLst>
                                    <p:set>
                                      <p:cBhvr>
                                        <p:cTn id="11" dur="1" fill="hold">
                                          <p:stCondLst>
                                            <p:cond delay="0"/>
                                          </p:stCondLst>
                                        </p:cTn>
                                        <p:tgtEl>
                                          <p:spTgt spid="44035">
                                            <p:bg/>
                                          </p:spTgt>
                                        </p:tgtEl>
                                        <p:attrNameLst>
                                          <p:attrName>style.visibility</p:attrName>
                                        </p:attrNameLst>
                                      </p:cBhvr>
                                      <p:to>
                                        <p:strVal val="visible"/>
                                      </p:to>
                                    </p:set>
                                    <p:animEffect transition="in" filter="wipe(up)">
                                      <p:cBhvr>
                                        <p:cTn id="12" dur="500"/>
                                        <p:tgtEl>
                                          <p:spTgt spid="44035">
                                            <p:bg/>
                                          </p:spTgt>
                                        </p:tgtEl>
                                      </p:cBhvr>
                                    </p:animEffect>
                                  </p:childTnLst>
                                </p:cTn>
                              </p:par>
                              <p:par>
                                <p:cTn id="13" presetID="22" presetClass="entr" presetSubtype="1" fill="hold" grpId="0" nodeType="withEffect">
                                  <p:stCondLst>
                                    <p:cond delay="4500"/>
                                  </p:stCondLst>
                                  <p:childTnLst>
                                    <p:set>
                                      <p:cBhvr>
                                        <p:cTn id="14" dur="1" fill="hold">
                                          <p:stCondLst>
                                            <p:cond delay="0"/>
                                          </p:stCondLst>
                                        </p:cTn>
                                        <p:tgtEl>
                                          <p:spTgt spid="44035">
                                            <p:txEl>
                                              <p:pRg st="0" end="0"/>
                                            </p:txEl>
                                          </p:spTgt>
                                        </p:tgtEl>
                                        <p:attrNameLst>
                                          <p:attrName>style.visibility</p:attrName>
                                        </p:attrNameLst>
                                      </p:cBhvr>
                                      <p:to>
                                        <p:strVal val="visible"/>
                                      </p:to>
                                    </p:set>
                                    <p:animEffect transition="in" filter="wipe(up)">
                                      <p:cBhvr>
                                        <p:cTn id="15" dur="500"/>
                                        <p:tgtEl>
                                          <p:spTgt spid="44035">
                                            <p:txEl>
                                              <p:pRg st="0" end="0"/>
                                            </p:txEl>
                                          </p:spTgt>
                                        </p:tgtEl>
                                      </p:cBhvr>
                                    </p:animEffect>
                                  </p:childTnLst>
                                </p:cTn>
                              </p:par>
                              <p:par>
                                <p:cTn id="16" presetID="22" presetClass="entr" presetSubtype="1" fill="hold" grpId="0" nodeType="withEffect">
                                  <p:stCondLst>
                                    <p:cond delay="6000"/>
                                  </p:stCondLst>
                                  <p:childTnLst>
                                    <p:set>
                                      <p:cBhvr>
                                        <p:cTn id="17" dur="1" fill="hold">
                                          <p:stCondLst>
                                            <p:cond delay="0"/>
                                          </p:stCondLst>
                                        </p:cTn>
                                        <p:tgtEl>
                                          <p:spTgt spid="44035">
                                            <p:txEl>
                                              <p:pRg st="2" end="2"/>
                                            </p:txEl>
                                          </p:spTgt>
                                        </p:tgtEl>
                                        <p:attrNameLst>
                                          <p:attrName>style.visibility</p:attrName>
                                        </p:attrNameLst>
                                      </p:cBhvr>
                                      <p:to>
                                        <p:strVal val="visible"/>
                                      </p:to>
                                    </p:set>
                                    <p:animEffect transition="in" filter="wipe(up)">
                                      <p:cBhvr>
                                        <p:cTn id="18"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9"/>
                <p:tgtEl>
                  <p:spTgt spid="44036"/>
                </p:tgtEl>
              </p:cMediaNode>
            </p:audio>
          </p:childTnLst>
        </p:cTn>
      </p:par>
    </p:tnLst>
    <p:bldLst>
      <p:bldP spid="44034" grpId="0" animBg="1"/>
      <p:bldP spid="44035" grpId="0" build="allAtOnce"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5057"/>
          <p:cNvSpPr>
            <a:spLocks noGrp="1"/>
          </p:cNvSpPr>
          <p:nvPr>
            <p:ph type="title" idx="4294967295"/>
          </p:nvPr>
        </p:nvSpPr>
        <p:spPr>
          <a:ln/>
        </p:spPr>
        <p:txBody>
          <a:bodyPr wrap="square" lIns="91440" tIns="45720" rIns="91440" bIns="45720" anchor="ctr"/>
          <a:lstStyle/>
          <a:p>
            <a:r>
              <a:rPr lang="en-US" altLang="en-US" sz="3600" b="1" dirty="0"/>
              <a:t>HEMODYNAMIC STABILITY</a:t>
            </a:r>
          </a:p>
        </p:txBody>
      </p:sp>
      <p:sp>
        <p:nvSpPr>
          <p:cNvPr id="45059" name="Text Placeholder 45058"/>
          <p:cNvSpPr>
            <a:spLocks noGrp="1"/>
          </p:cNvSpPr>
          <p:nvPr>
            <p:ph type="body" idx="1"/>
          </p:nvPr>
        </p:nvSpPr>
        <p:spPr>
          <a:xfrm>
            <a:off x="354330" y="1554480"/>
            <a:ext cx="8229600" cy="3394393"/>
          </a:xfrm>
          <a:ln/>
        </p:spPr>
        <p:txBody>
          <a:bodyPr wrap="square" lIns="91440" tIns="45720" rIns="91440" bIns="45720" anchor="t" anchorCtr="0">
            <a:normAutofit fontScale="70000" lnSpcReduction="20000"/>
          </a:bodyPr>
          <a:lstStyle/>
          <a:p>
            <a:pPr algn="just">
              <a:lnSpc>
                <a:spcPct val="150000"/>
              </a:lnSpc>
              <a:buFont typeface="Bookman Old Style" charset="0"/>
              <a:buChar char="•"/>
            </a:pPr>
            <a:r>
              <a:rPr lang="en-US" altLang="en-US" sz="1900" dirty="0">
                <a:latin typeface="Bookman Old Style" charset="0"/>
              </a:rPr>
              <a:t>Pain is more severe and can move to any other place, through the entire abdomen and shoulder.</a:t>
            </a:r>
          </a:p>
          <a:p>
            <a:pPr algn="just">
              <a:lnSpc>
                <a:spcPct val="150000"/>
              </a:lnSpc>
              <a:buFont typeface="Bookman Old Style" charset="0"/>
              <a:buChar char="•"/>
            </a:pPr>
            <a:endParaRPr/>
          </a:p>
          <a:p>
            <a:pPr algn="just">
              <a:lnSpc>
                <a:spcPct val="150000"/>
              </a:lnSpc>
              <a:buFont typeface="Bookman Old Style" charset="0"/>
              <a:buChar char="•"/>
            </a:pPr>
            <a:r>
              <a:rPr lang="en-US" altLang="en-US" sz="1900" dirty="0">
                <a:latin typeface="Bookman Old Style" charset="0"/>
              </a:rPr>
              <a:t>Usually bleeding does not change.</a:t>
            </a:r>
          </a:p>
          <a:p>
            <a:pPr algn="just">
              <a:lnSpc>
                <a:spcPct val="150000"/>
              </a:lnSpc>
              <a:buFont typeface="Bookman Old Style" charset="0"/>
              <a:buChar char="•"/>
            </a:pPr>
            <a:endParaRPr/>
          </a:p>
          <a:p>
            <a:pPr algn="just">
              <a:lnSpc>
                <a:spcPct val="150000"/>
              </a:lnSpc>
              <a:buFont typeface="Bookman Old Style" charset="0"/>
              <a:buChar char="•"/>
            </a:pPr>
            <a:r>
              <a:rPr lang="en-US" altLang="en-US" sz="1900" dirty="0">
                <a:latin typeface="Bookman Old Style" charset="0"/>
              </a:rPr>
              <a:t>On palpation the adnexal tumor is very painful. </a:t>
            </a:r>
          </a:p>
          <a:p>
            <a:pPr algn="just">
              <a:lnSpc>
                <a:spcPct val="150000"/>
              </a:lnSpc>
              <a:buFont typeface="Bookman Old Style" charset="0"/>
              <a:buChar char="•"/>
            </a:pPr>
            <a:endParaRPr/>
          </a:p>
          <a:p>
            <a:pPr algn="just">
              <a:lnSpc>
                <a:spcPct val="150000"/>
              </a:lnSpc>
              <a:buFont typeface="Bookman Old Style" charset="0"/>
              <a:buChar char="•"/>
            </a:pPr>
            <a:r>
              <a:rPr lang="en-US" altLang="en-US" sz="1900" dirty="0">
                <a:latin typeface="Bookman Old Style" charset="0"/>
              </a:rPr>
              <a:t>On examination, the</a:t>
            </a:r>
            <a:r>
              <a:rPr lang="en-US" altLang="en-US" sz="1900" b="1" dirty="0">
                <a:latin typeface="Bookman Old Style" charset="0"/>
              </a:rPr>
              <a:t> </a:t>
            </a:r>
            <a:r>
              <a:rPr lang="en-US" altLang="en-US" sz="1900" dirty="0">
                <a:latin typeface="Bookman Old Style" charset="0"/>
              </a:rPr>
              <a:t>lower part of the pouch of Douglas  can be domed or very painful.</a:t>
            </a:r>
          </a:p>
        </p:txBody>
      </p:sp>
      <p:pic>
        <p:nvPicPr>
          <p:cNvPr id="45060"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144000" y="188913"/>
            <a:ext cx="304800" cy="304800"/>
          </a:xfrm>
          <a:prstGeom prst="rect">
            <a:avLst/>
          </a:prstGeom>
          <a:noFill/>
          <a:ln>
            <a:noFill/>
          </a:ln>
        </p:spPr>
      </p:pic>
      <p:sp>
        <p:nvSpPr>
          <p:cNvPr id="45061" name="Rectangle 45060"/>
          <p:cNvSpPr>
            <a:spLocks/>
          </p:cNvSpPr>
          <p:nvPr/>
        </p:nvSpPr>
        <p:spPr>
          <a:xfrm>
            <a:off x="182880" y="7882890"/>
            <a:ext cx="8496299" cy="3230562"/>
          </a:xfrm>
          <a:prstGeom prst="rect">
            <a:avLst/>
          </a:prstGeom>
          <a:noFill/>
          <a:ln>
            <a:noFill/>
          </a:ln>
        </p:spPr>
        <p:txBody>
          <a:bodyPr>
            <a:spAutoFit/>
          </a:bodyPr>
          <a:lstStyle/>
          <a:p>
            <a:pPr algn="just">
              <a:buFont typeface="Bookman Old Style" charset="0"/>
              <a:buAutoNum type="arabicPeriod"/>
            </a:pPr>
            <a:r>
              <a:rPr lang="en-US" altLang="en-US" sz="2400" dirty="0">
                <a:latin typeface="Bookman Old Style" charset="0"/>
              </a:rPr>
              <a:t>In case of suspected rupture, it should not be confirmed by puncture of the pouch of Douglas or the abdomen. </a:t>
            </a:r>
          </a:p>
          <a:p>
            <a:pPr algn="just">
              <a:buFont typeface="Bookman Old Style" charset="0"/>
              <a:buAutoNum type="arabicPeriod"/>
            </a:pPr>
            <a:endParaRPr/>
          </a:p>
          <a:p>
            <a:pPr algn="just">
              <a:buFont typeface="Bookman Old Style" charset="0"/>
              <a:buAutoNum type="arabicPeriod"/>
            </a:pPr>
            <a:r>
              <a:rPr lang="en-US" altLang="en-US" sz="2400" dirty="0">
                <a:latin typeface="Bookman Old Style" charset="0"/>
              </a:rPr>
              <a:t>Signs of peritoneal and intestinal irritation due to free blood in the peritoneum can be observed. </a:t>
            </a:r>
          </a:p>
          <a:p>
            <a:pPr algn="just">
              <a:buFont typeface="Bookman Old Style" charset="0"/>
              <a:buAutoNum type="arabicPeriod"/>
            </a:pPr>
            <a:endParaRPr/>
          </a:p>
          <a:p>
            <a:pPr algn="just">
              <a:buFont typeface="Bookman Old Style" charset="0"/>
              <a:buAutoNum type="arabicPeriod"/>
            </a:pPr>
            <a:r>
              <a:rPr lang="en-US" altLang="en-US" sz="2400" dirty="0">
                <a:latin typeface="Bookman Old Style" charset="0"/>
              </a:rPr>
              <a:t>Confirmative or therapeutic laparoscopy or conventional laparotomy should be performed.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40727" fill="hold"/>
                                        <p:tgtEl>
                                          <p:spTgt spid="45060"/>
                                        </p:tgtEl>
                                      </p:cBhvr>
                                    </p:cmd>
                                  </p:childTnLst>
                                </p:cTn>
                              </p:par>
                              <p:par>
                                <p:cTn id="7" presetID="22" presetClass="entr" presetSubtype="8" fill="hold" grpId="0" nodeType="withEffect">
                                  <p:stCondLst>
                                    <p:cond delay="2500"/>
                                  </p:stCondLst>
                                  <p:childTnLst>
                                    <p:set>
                                      <p:cBhvr>
                                        <p:cTn id="8" dur="1" fill="hold">
                                          <p:stCondLst>
                                            <p:cond delay="0"/>
                                          </p:stCondLst>
                                        </p:cTn>
                                        <p:tgtEl>
                                          <p:spTgt spid="45058"/>
                                        </p:tgtEl>
                                        <p:attrNameLst>
                                          <p:attrName>style.visibility</p:attrName>
                                        </p:attrNameLst>
                                      </p:cBhvr>
                                      <p:to>
                                        <p:strVal val="visible"/>
                                      </p:to>
                                    </p:set>
                                    <p:animEffect transition="in" filter="wipe(left)">
                                      <p:cBhvr>
                                        <p:cTn id="9" dur="500"/>
                                        <p:tgtEl>
                                          <p:spTgt spid="45058"/>
                                        </p:tgtEl>
                                      </p:cBhvr>
                                    </p:animEffect>
                                  </p:childTnLst>
                                </p:cTn>
                              </p:par>
                              <p:par>
                                <p:cTn id="10" presetID="22" presetClass="entr" presetSubtype="1" fill="hold" grpId="0" nodeType="withEffect">
                                  <p:stCondLst>
                                    <p:cond delay="4000"/>
                                  </p:stCondLst>
                                  <p:childTnLst>
                                    <p:set>
                                      <p:cBhvr>
                                        <p:cTn id="11" dur="1" fill="hold">
                                          <p:stCondLst>
                                            <p:cond delay="0"/>
                                          </p:stCondLst>
                                        </p:cTn>
                                        <p:tgtEl>
                                          <p:spTgt spid="45059">
                                            <p:txEl>
                                              <p:pRg st="0" end="0"/>
                                            </p:txEl>
                                          </p:spTgt>
                                        </p:tgtEl>
                                        <p:attrNameLst>
                                          <p:attrName>style.visibility</p:attrName>
                                        </p:attrNameLst>
                                      </p:cBhvr>
                                      <p:to>
                                        <p:strVal val="visible"/>
                                      </p:to>
                                    </p:set>
                                    <p:animEffect transition="in" filter="wipe(up)">
                                      <p:cBhvr>
                                        <p:cTn id="12" dur="500"/>
                                        <p:tgtEl>
                                          <p:spTgt spid="45059">
                                            <p:txEl>
                                              <p:pRg st="0" end="0"/>
                                            </p:txEl>
                                          </p:spTgt>
                                        </p:tgtEl>
                                      </p:cBhvr>
                                    </p:animEffect>
                                  </p:childTnLst>
                                </p:cTn>
                              </p:par>
                              <p:par>
                                <p:cTn id="13" presetID="22" presetClass="entr" presetSubtype="1" fill="hold" grpId="0" nodeType="withEffect">
                                  <p:stCondLst>
                                    <p:cond delay="10000"/>
                                  </p:stCondLst>
                                  <p:childTnLst>
                                    <p:set>
                                      <p:cBhvr>
                                        <p:cTn id="14" dur="1" fill="hold">
                                          <p:stCondLst>
                                            <p:cond delay="0"/>
                                          </p:stCondLst>
                                        </p:cTn>
                                        <p:tgtEl>
                                          <p:spTgt spid="45059">
                                            <p:txEl>
                                              <p:pRg st="2" end="2"/>
                                            </p:txEl>
                                          </p:spTgt>
                                        </p:tgtEl>
                                        <p:attrNameLst>
                                          <p:attrName>style.visibility</p:attrName>
                                        </p:attrNameLst>
                                      </p:cBhvr>
                                      <p:to>
                                        <p:strVal val="visible"/>
                                      </p:to>
                                    </p:set>
                                    <p:animEffect transition="in" filter="wipe(up)">
                                      <p:cBhvr>
                                        <p:cTn id="15" dur="500"/>
                                        <p:tgtEl>
                                          <p:spTgt spid="45059">
                                            <p:txEl>
                                              <p:pRg st="2" end="2"/>
                                            </p:txEl>
                                          </p:spTgt>
                                        </p:tgtEl>
                                      </p:cBhvr>
                                    </p:animEffect>
                                  </p:childTnLst>
                                </p:cTn>
                              </p:par>
                              <p:par>
                                <p:cTn id="16" presetID="22" presetClass="entr" presetSubtype="1" fill="hold" grpId="0" nodeType="withEffect">
                                  <p:stCondLst>
                                    <p:cond delay="12500"/>
                                  </p:stCondLst>
                                  <p:childTnLst>
                                    <p:set>
                                      <p:cBhvr>
                                        <p:cTn id="17" dur="1" fill="hold">
                                          <p:stCondLst>
                                            <p:cond delay="0"/>
                                          </p:stCondLst>
                                        </p:cTn>
                                        <p:tgtEl>
                                          <p:spTgt spid="45059">
                                            <p:txEl>
                                              <p:pRg st="4" end="4"/>
                                            </p:txEl>
                                          </p:spTgt>
                                        </p:tgtEl>
                                        <p:attrNameLst>
                                          <p:attrName>style.visibility</p:attrName>
                                        </p:attrNameLst>
                                      </p:cBhvr>
                                      <p:to>
                                        <p:strVal val="visible"/>
                                      </p:to>
                                    </p:set>
                                    <p:animEffect transition="in" filter="wipe(up)">
                                      <p:cBhvr>
                                        <p:cTn id="18" dur="500"/>
                                        <p:tgtEl>
                                          <p:spTgt spid="45059">
                                            <p:txEl>
                                              <p:pRg st="4" end="4"/>
                                            </p:txEl>
                                          </p:spTgt>
                                        </p:tgtEl>
                                      </p:cBhvr>
                                    </p:animEffect>
                                  </p:childTnLst>
                                </p:cTn>
                              </p:par>
                              <p:par>
                                <p:cTn id="19" presetID="22" presetClass="entr" presetSubtype="1" fill="hold" grpId="0" nodeType="withEffect">
                                  <p:stCondLst>
                                    <p:cond delay="15500"/>
                                  </p:stCondLst>
                                  <p:childTnLst>
                                    <p:set>
                                      <p:cBhvr>
                                        <p:cTn id="20" dur="1" fill="hold">
                                          <p:stCondLst>
                                            <p:cond delay="0"/>
                                          </p:stCondLst>
                                        </p:cTn>
                                        <p:tgtEl>
                                          <p:spTgt spid="45059">
                                            <p:txEl>
                                              <p:pRg st="6" end="6"/>
                                            </p:txEl>
                                          </p:spTgt>
                                        </p:tgtEl>
                                        <p:attrNameLst>
                                          <p:attrName>style.visibility</p:attrName>
                                        </p:attrNameLst>
                                      </p:cBhvr>
                                      <p:to>
                                        <p:strVal val="visible"/>
                                      </p:to>
                                    </p:set>
                                    <p:animEffect transition="in" filter="wipe(up)">
                                      <p:cBhvr>
                                        <p:cTn id="21" dur="500"/>
                                        <p:tgtEl>
                                          <p:spTgt spid="45059">
                                            <p:txEl>
                                              <p:pRg st="6" end="6"/>
                                            </p:txEl>
                                          </p:spTgt>
                                        </p:tgtEl>
                                      </p:cBhvr>
                                    </p:animEffect>
                                  </p:childTnLst>
                                </p:cTn>
                              </p:par>
                              <p:par>
                                <p:cTn id="22" presetID="22" presetClass="entr" presetSubtype="1" fill="hold" grpId="0" nodeType="withEffect">
                                  <p:stCondLst>
                                    <p:cond delay="22000"/>
                                  </p:stCondLst>
                                  <p:childTnLst>
                                    <p:set>
                                      <p:cBhvr>
                                        <p:cTn id="23" dur="1" fill="hold">
                                          <p:stCondLst>
                                            <p:cond delay="0"/>
                                          </p:stCondLst>
                                        </p:cTn>
                                        <p:tgtEl>
                                          <p:spTgt spid="45061">
                                            <p:txEl>
                                              <p:pRg st="0" end="0"/>
                                            </p:txEl>
                                          </p:spTgt>
                                        </p:tgtEl>
                                        <p:attrNameLst>
                                          <p:attrName>style.visibility</p:attrName>
                                        </p:attrNameLst>
                                      </p:cBhvr>
                                      <p:to>
                                        <p:strVal val="visible"/>
                                      </p:to>
                                    </p:set>
                                    <p:animEffect transition="in" filter="wipe(up)">
                                      <p:cBhvr>
                                        <p:cTn id="24" dur="500"/>
                                        <p:tgtEl>
                                          <p:spTgt spid="45061">
                                            <p:txEl>
                                              <p:pRg st="0" end="0"/>
                                            </p:txEl>
                                          </p:spTgt>
                                        </p:tgtEl>
                                      </p:cBhvr>
                                    </p:animEffect>
                                  </p:childTnLst>
                                </p:cTn>
                              </p:par>
                              <p:par>
                                <p:cTn id="25" presetID="22" presetClass="entr" presetSubtype="1" fill="hold" grpId="0" nodeType="withEffect">
                                  <p:stCondLst>
                                    <p:cond delay="29000"/>
                                  </p:stCondLst>
                                  <p:childTnLst>
                                    <p:set>
                                      <p:cBhvr>
                                        <p:cTn id="26" dur="1" fill="hold">
                                          <p:stCondLst>
                                            <p:cond delay="0"/>
                                          </p:stCondLst>
                                        </p:cTn>
                                        <p:tgtEl>
                                          <p:spTgt spid="45061">
                                            <p:txEl>
                                              <p:pRg st="2" end="2"/>
                                            </p:txEl>
                                          </p:spTgt>
                                        </p:tgtEl>
                                        <p:attrNameLst>
                                          <p:attrName>style.visibility</p:attrName>
                                        </p:attrNameLst>
                                      </p:cBhvr>
                                      <p:to>
                                        <p:strVal val="visible"/>
                                      </p:to>
                                    </p:set>
                                    <p:animEffect transition="in" filter="wipe(up)">
                                      <p:cBhvr>
                                        <p:cTn id="27" dur="500"/>
                                        <p:tgtEl>
                                          <p:spTgt spid="45061">
                                            <p:txEl>
                                              <p:pRg st="2" end="2"/>
                                            </p:txEl>
                                          </p:spTgt>
                                        </p:tgtEl>
                                      </p:cBhvr>
                                    </p:animEffect>
                                  </p:childTnLst>
                                </p:cTn>
                              </p:par>
                              <p:par>
                                <p:cTn id="28" presetID="22" presetClass="entr" presetSubtype="1" fill="hold" grpId="0" nodeType="withEffect">
                                  <p:stCondLst>
                                    <p:cond delay="34500"/>
                                  </p:stCondLst>
                                  <p:childTnLst>
                                    <p:set>
                                      <p:cBhvr>
                                        <p:cTn id="29" dur="1" fill="hold">
                                          <p:stCondLst>
                                            <p:cond delay="0"/>
                                          </p:stCondLst>
                                        </p:cTn>
                                        <p:tgtEl>
                                          <p:spTgt spid="45061">
                                            <p:txEl>
                                              <p:pRg st="4" end="4"/>
                                            </p:txEl>
                                          </p:spTgt>
                                        </p:tgtEl>
                                        <p:attrNameLst>
                                          <p:attrName>style.visibility</p:attrName>
                                        </p:attrNameLst>
                                      </p:cBhvr>
                                      <p:to>
                                        <p:strVal val="visible"/>
                                      </p:to>
                                    </p:set>
                                    <p:animEffect transition="in" filter="wipe(up)">
                                      <p:cBhvr>
                                        <p:cTn id="30" dur="500"/>
                                        <p:tgtEl>
                                          <p:spTgt spid="45061">
                                            <p:txEl>
                                              <p:pRg st="4" end="4"/>
                                            </p:txEl>
                                          </p:spTgt>
                                        </p:tgtEl>
                                      </p:cBhvr>
                                    </p:animEffect>
                                  </p:childTnLst>
                                </p:cTn>
                              </p:par>
                              <p:par>
                                <p:cTn id="31" presetID="37" presetClass="exit" presetSubtype="0" fill="hold" grpId="1" nodeType="withEffect">
                                  <p:stCondLst>
                                    <p:cond delay="21000"/>
                                  </p:stCondLst>
                                  <p:childTnLst>
                                    <p:animEffect transition="out" filter="fade">
                                      <p:cBhvr>
                                        <p:cTn id="32" dur="1000"/>
                                        <p:tgtEl>
                                          <p:spTgt spid="45059">
                                            <p:txEl>
                                              <p:pRg st="0" end="0"/>
                                            </p:txEl>
                                          </p:spTgt>
                                        </p:tgtEl>
                                      </p:cBhvr>
                                    </p:animEffect>
                                    <p:anim calcmode="lin" valueType="num">
                                      <p:cBhvr>
                                        <p:cTn id="33" dur="1000"/>
                                        <p:tgtEl>
                                          <p:spTgt spid="45059">
                                            <p:txEl>
                                              <p:pRg st="0" end="0"/>
                                            </p:txEl>
                                          </p:spTgt>
                                        </p:tgtEl>
                                        <p:attrNameLst>
                                          <p:attrName>ppt_x</p:attrName>
                                        </p:attrNameLst>
                                      </p:cBhvr>
                                      <p:tavLst>
                                        <p:tav tm="0">
                                          <p:val>
                                            <p:strVal val="ppt_x"/>
                                          </p:val>
                                        </p:tav>
                                        <p:tav tm="100000">
                                          <p:val>
                                            <p:strVal val="ppt_x"/>
                                          </p:val>
                                        </p:tav>
                                      </p:tavLst>
                                    </p:anim>
                                    <p:anim calcmode="lin" valueType="num">
                                      <p:cBhvr>
                                        <p:cTn id="34" dur="100" decel="100000"/>
                                        <p:tgtEl>
                                          <p:spTgt spid="45059">
                                            <p:txEl>
                                              <p:pRg st="0" end="0"/>
                                            </p:txEl>
                                          </p:spTgt>
                                        </p:tgtEl>
                                        <p:attrNameLst>
                                          <p:attrName>ppt_y</p:attrName>
                                        </p:attrNameLst>
                                      </p:cBhvr>
                                      <p:tavLst>
                                        <p:tav tm="0">
                                          <p:val>
                                            <p:strVal val="ppt_y"/>
                                          </p:val>
                                        </p:tav>
                                        <p:tav tm="100000">
                                          <p:val>
                                            <p:strVal val="ppt_y-.03"/>
                                          </p:val>
                                        </p:tav>
                                      </p:tavLst>
                                    </p:anim>
                                    <p:anim calcmode="lin" valueType="num">
                                      <p:cBhvr>
                                        <p:cTn id="35" dur="900" accel="100000">
                                          <p:stCondLst>
                                            <p:cond delay="100"/>
                                          </p:stCondLst>
                                        </p:cTn>
                                        <p:tgtEl>
                                          <p:spTgt spid="45059">
                                            <p:txEl>
                                              <p:pRg st="0" end="0"/>
                                            </p:txEl>
                                          </p:spTgt>
                                        </p:tgtEl>
                                        <p:attrNameLst>
                                          <p:attrName>ppt_y</p:attrName>
                                        </p:attrNameLst>
                                      </p:cBhvr>
                                      <p:tavLst>
                                        <p:tav tm="0">
                                          <p:val>
                                            <p:strVal val="ppt_y"/>
                                          </p:val>
                                        </p:tav>
                                        <p:tav tm="100000">
                                          <p:val>
                                            <p:strVal val="ppt_y+1"/>
                                          </p:val>
                                        </p:tav>
                                      </p:tavLst>
                                    </p:anim>
                                    <p:set>
                                      <p:cBhvr>
                                        <p:cTn id="36" dur="1" fill="hold">
                                          <p:stCondLst>
                                            <p:cond delay="999"/>
                                          </p:stCondLst>
                                        </p:cTn>
                                        <p:tgtEl>
                                          <p:spTgt spid="45059">
                                            <p:txEl>
                                              <p:pRg st="0" end="0"/>
                                            </p:txEl>
                                          </p:spTgt>
                                        </p:tgtEl>
                                        <p:attrNameLst>
                                          <p:attrName>style.visibility</p:attrName>
                                        </p:attrNameLst>
                                      </p:cBhvr>
                                      <p:to>
                                        <p:strVal val="hidden"/>
                                      </p:to>
                                    </p:set>
                                  </p:childTnLst>
                                </p:cTn>
                              </p:par>
                              <p:par>
                                <p:cTn id="37" presetID="37" presetClass="exit" presetSubtype="0" fill="hold" grpId="1" nodeType="withEffect">
                                  <p:stCondLst>
                                    <p:cond delay="21000"/>
                                  </p:stCondLst>
                                  <p:childTnLst>
                                    <p:animEffect transition="out" filter="fade">
                                      <p:cBhvr>
                                        <p:cTn id="38" dur="1000"/>
                                        <p:tgtEl>
                                          <p:spTgt spid="45059">
                                            <p:txEl>
                                              <p:pRg st="2" end="2"/>
                                            </p:txEl>
                                          </p:spTgt>
                                        </p:tgtEl>
                                      </p:cBhvr>
                                    </p:animEffect>
                                    <p:anim calcmode="lin" valueType="num">
                                      <p:cBhvr>
                                        <p:cTn id="39" dur="1000"/>
                                        <p:tgtEl>
                                          <p:spTgt spid="45059">
                                            <p:txEl>
                                              <p:pRg st="2" end="2"/>
                                            </p:txEl>
                                          </p:spTgt>
                                        </p:tgtEl>
                                        <p:attrNameLst>
                                          <p:attrName>ppt_x</p:attrName>
                                        </p:attrNameLst>
                                      </p:cBhvr>
                                      <p:tavLst>
                                        <p:tav tm="0">
                                          <p:val>
                                            <p:strVal val="ppt_x"/>
                                          </p:val>
                                        </p:tav>
                                        <p:tav tm="100000">
                                          <p:val>
                                            <p:strVal val="ppt_x"/>
                                          </p:val>
                                        </p:tav>
                                      </p:tavLst>
                                    </p:anim>
                                    <p:anim calcmode="lin" valueType="num">
                                      <p:cBhvr>
                                        <p:cTn id="40" dur="100" decel="100000"/>
                                        <p:tgtEl>
                                          <p:spTgt spid="45059">
                                            <p:txEl>
                                              <p:pRg st="2" end="2"/>
                                            </p:txEl>
                                          </p:spTgt>
                                        </p:tgtEl>
                                        <p:attrNameLst>
                                          <p:attrName>ppt_y</p:attrName>
                                        </p:attrNameLst>
                                      </p:cBhvr>
                                      <p:tavLst>
                                        <p:tav tm="0">
                                          <p:val>
                                            <p:strVal val="ppt_y"/>
                                          </p:val>
                                        </p:tav>
                                        <p:tav tm="100000">
                                          <p:val>
                                            <p:strVal val="ppt_y-.03"/>
                                          </p:val>
                                        </p:tav>
                                      </p:tavLst>
                                    </p:anim>
                                    <p:anim calcmode="lin" valueType="num">
                                      <p:cBhvr>
                                        <p:cTn id="41" dur="900" accel="100000">
                                          <p:stCondLst>
                                            <p:cond delay="100"/>
                                          </p:stCondLst>
                                        </p:cTn>
                                        <p:tgtEl>
                                          <p:spTgt spid="45059">
                                            <p:txEl>
                                              <p:pRg st="2" end="2"/>
                                            </p:txEl>
                                          </p:spTgt>
                                        </p:tgtEl>
                                        <p:attrNameLst>
                                          <p:attrName>ppt_y</p:attrName>
                                        </p:attrNameLst>
                                      </p:cBhvr>
                                      <p:tavLst>
                                        <p:tav tm="0">
                                          <p:val>
                                            <p:strVal val="ppt_y"/>
                                          </p:val>
                                        </p:tav>
                                        <p:tav tm="100000">
                                          <p:val>
                                            <p:strVal val="ppt_y+1"/>
                                          </p:val>
                                        </p:tav>
                                      </p:tavLst>
                                    </p:anim>
                                    <p:set>
                                      <p:cBhvr>
                                        <p:cTn id="42" dur="1" fill="hold">
                                          <p:stCondLst>
                                            <p:cond delay="999"/>
                                          </p:stCondLst>
                                        </p:cTn>
                                        <p:tgtEl>
                                          <p:spTgt spid="45059">
                                            <p:txEl>
                                              <p:pRg st="2" end="2"/>
                                            </p:txEl>
                                          </p:spTgt>
                                        </p:tgtEl>
                                        <p:attrNameLst>
                                          <p:attrName>style.visibility</p:attrName>
                                        </p:attrNameLst>
                                      </p:cBhvr>
                                      <p:to>
                                        <p:strVal val="hidden"/>
                                      </p:to>
                                    </p:set>
                                  </p:childTnLst>
                                </p:cTn>
                              </p:par>
                              <p:par>
                                <p:cTn id="43" presetID="37" presetClass="exit" presetSubtype="0" fill="hold" grpId="1" nodeType="withEffect">
                                  <p:stCondLst>
                                    <p:cond delay="21000"/>
                                  </p:stCondLst>
                                  <p:childTnLst>
                                    <p:animEffect transition="out" filter="fade">
                                      <p:cBhvr>
                                        <p:cTn id="44" dur="1000"/>
                                        <p:tgtEl>
                                          <p:spTgt spid="45059">
                                            <p:txEl>
                                              <p:pRg st="4" end="4"/>
                                            </p:txEl>
                                          </p:spTgt>
                                        </p:tgtEl>
                                      </p:cBhvr>
                                    </p:animEffect>
                                    <p:anim calcmode="lin" valueType="num">
                                      <p:cBhvr>
                                        <p:cTn id="45" dur="1000"/>
                                        <p:tgtEl>
                                          <p:spTgt spid="45059">
                                            <p:txEl>
                                              <p:pRg st="4" end="4"/>
                                            </p:txEl>
                                          </p:spTgt>
                                        </p:tgtEl>
                                        <p:attrNameLst>
                                          <p:attrName>ppt_x</p:attrName>
                                        </p:attrNameLst>
                                      </p:cBhvr>
                                      <p:tavLst>
                                        <p:tav tm="0">
                                          <p:val>
                                            <p:strVal val="ppt_x"/>
                                          </p:val>
                                        </p:tav>
                                        <p:tav tm="100000">
                                          <p:val>
                                            <p:strVal val="ppt_x"/>
                                          </p:val>
                                        </p:tav>
                                      </p:tavLst>
                                    </p:anim>
                                    <p:anim calcmode="lin" valueType="num">
                                      <p:cBhvr>
                                        <p:cTn id="46" dur="100" decel="100000"/>
                                        <p:tgtEl>
                                          <p:spTgt spid="45059">
                                            <p:txEl>
                                              <p:pRg st="4" end="4"/>
                                            </p:txEl>
                                          </p:spTgt>
                                        </p:tgtEl>
                                        <p:attrNameLst>
                                          <p:attrName>ppt_y</p:attrName>
                                        </p:attrNameLst>
                                      </p:cBhvr>
                                      <p:tavLst>
                                        <p:tav tm="0">
                                          <p:val>
                                            <p:strVal val="ppt_y"/>
                                          </p:val>
                                        </p:tav>
                                        <p:tav tm="100000">
                                          <p:val>
                                            <p:strVal val="ppt_y-.03"/>
                                          </p:val>
                                        </p:tav>
                                      </p:tavLst>
                                    </p:anim>
                                    <p:anim calcmode="lin" valueType="num">
                                      <p:cBhvr>
                                        <p:cTn id="47" dur="900" accel="100000">
                                          <p:stCondLst>
                                            <p:cond delay="100"/>
                                          </p:stCondLst>
                                        </p:cTn>
                                        <p:tgtEl>
                                          <p:spTgt spid="45059">
                                            <p:txEl>
                                              <p:pRg st="4" end="4"/>
                                            </p:txEl>
                                          </p:spTgt>
                                        </p:tgtEl>
                                        <p:attrNameLst>
                                          <p:attrName>ppt_y</p:attrName>
                                        </p:attrNameLst>
                                      </p:cBhvr>
                                      <p:tavLst>
                                        <p:tav tm="0">
                                          <p:val>
                                            <p:strVal val="ppt_y"/>
                                          </p:val>
                                        </p:tav>
                                        <p:tav tm="100000">
                                          <p:val>
                                            <p:strVal val="ppt_y+1"/>
                                          </p:val>
                                        </p:tav>
                                      </p:tavLst>
                                    </p:anim>
                                    <p:set>
                                      <p:cBhvr>
                                        <p:cTn id="48" dur="1" fill="hold">
                                          <p:stCondLst>
                                            <p:cond delay="999"/>
                                          </p:stCondLst>
                                        </p:cTn>
                                        <p:tgtEl>
                                          <p:spTgt spid="45059">
                                            <p:txEl>
                                              <p:pRg st="4" end="4"/>
                                            </p:txEl>
                                          </p:spTgt>
                                        </p:tgtEl>
                                        <p:attrNameLst>
                                          <p:attrName>style.visibility</p:attrName>
                                        </p:attrNameLst>
                                      </p:cBhvr>
                                      <p:to>
                                        <p:strVal val="hidden"/>
                                      </p:to>
                                    </p:set>
                                  </p:childTnLst>
                                </p:cTn>
                              </p:par>
                              <p:par>
                                <p:cTn id="49" presetID="37" presetClass="exit" presetSubtype="0" fill="hold" grpId="1" nodeType="withEffect">
                                  <p:stCondLst>
                                    <p:cond delay="21000"/>
                                  </p:stCondLst>
                                  <p:childTnLst>
                                    <p:animEffect transition="out" filter="fade">
                                      <p:cBhvr>
                                        <p:cTn id="50" dur="1000"/>
                                        <p:tgtEl>
                                          <p:spTgt spid="45059">
                                            <p:txEl>
                                              <p:pRg st="6" end="6"/>
                                            </p:txEl>
                                          </p:spTgt>
                                        </p:tgtEl>
                                      </p:cBhvr>
                                    </p:animEffect>
                                    <p:anim calcmode="lin" valueType="num">
                                      <p:cBhvr>
                                        <p:cTn id="51" dur="1000"/>
                                        <p:tgtEl>
                                          <p:spTgt spid="45059">
                                            <p:txEl>
                                              <p:pRg st="6" end="6"/>
                                            </p:txEl>
                                          </p:spTgt>
                                        </p:tgtEl>
                                        <p:attrNameLst>
                                          <p:attrName>ppt_x</p:attrName>
                                        </p:attrNameLst>
                                      </p:cBhvr>
                                      <p:tavLst>
                                        <p:tav tm="0">
                                          <p:val>
                                            <p:strVal val="ppt_x"/>
                                          </p:val>
                                        </p:tav>
                                        <p:tav tm="100000">
                                          <p:val>
                                            <p:strVal val="ppt_x"/>
                                          </p:val>
                                        </p:tav>
                                      </p:tavLst>
                                    </p:anim>
                                    <p:anim calcmode="lin" valueType="num">
                                      <p:cBhvr>
                                        <p:cTn id="52" dur="100" decel="100000"/>
                                        <p:tgtEl>
                                          <p:spTgt spid="45059">
                                            <p:txEl>
                                              <p:pRg st="6" end="6"/>
                                            </p:txEl>
                                          </p:spTgt>
                                        </p:tgtEl>
                                        <p:attrNameLst>
                                          <p:attrName>ppt_y</p:attrName>
                                        </p:attrNameLst>
                                      </p:cBhvr>
                                      <p:tavLst>
                                        <p:tav tm="0">
                                          <p:val>
                                            <p:strVal val="ppt_y"/>
                                          </p:val>
                                        </p:tav>
                                        <p:tav tm="100000">
                                          <p:val>
                                            <p:strVal val="ppt_y-.03"/>
                                          </p:val>
                                        </p:tav>
                                      </p:tavLst>
                                    </p:anim>
                                    <p:anim calcmode="lin" valueType="num">
                                      <p:cBhvr>
                                        <p:cTn id="53" dur="900" accel="100000">
                                          <p:stCondLst>
                                            <p:cond delay="100"/>
                                          </p:stCondLst>
                                        </p:cTn>
                                        <p:tgtEl>
                                          <p:spTgt spid="45059">
                                            <p:txEl>
                                              <p:pRg st="6" end="6"/>
                                            </p:txEl>
                                          </p:spTgt>
                                        </p:tgtEl>
                                        <p:attrNameLst>
                                          <p:attrName>ppt_y</p:attrName>
                                        </p:attrNameLst>
                                      </p:cBhvr>
                                      <p:tavLst>
                                        <p:tav tm="0">
                                          <p:val>
                                            <p:strVal val="ppt_y"/>
                                          </p:val>
                                        </p:tav>
                                        <p:tav tm="100000">
                                          <p:val>
                                            <p:strVal val="ppt_y+1"/>
                                          </p:val>
                                        </p:tav>
                                      </p:tavLst>
                                    </p:anim>
                                    <p:set>
                                      <p:cBhvr>
                                        <p:cTn id="54" dur="1" fill="hold">
                                          <p:stCondLst>
                                            <p:cond delay="999"/>
                                          </p:stCondLst>
                                        </p:cTn>
                                        <p:tgtEl>
                                          <p:spTgt spid="45059">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55"/>
                <p:tgtEl>
                  <p:spTgt spid="45060"/>
                </p:tgtEl>
              </p:cMediaNode>
            </p:audio>
          </p:childTnLst>
        </p:cTn>
      </p:par>
    </p:tnLst>
    <p:bldLst>
      <p:bldP spid="45058" grpId="0" animBg="1"/>
      <p:bldP spid="45059" grpId="0" build="p"/>
      <p:bldP spid="45059" grpId="1" build="p"/>
      <p:bldP spid="4506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46081"/>
          <p:cNvSpPr>
            <a:spLocks noGrp="1"/>
          </p:cNvSpPr>
          <p:nvPr>
            <p:ph type="title" idx="4294967295"/>
          </p:nvPr>
        </p:nvSpPr>
        <p:spPr>
          <a:xfrm>
            <a:off x="457200" y="274638"/>
            <a:ext cx="8229600" cy="633412"/>
          </a:xfrm>
          <a:ln/>
        </p:spPr>
        <p:txBody>
          <a:bodyPr wrap="square" lIns="91440" tIns="45720" rIns="91440" bIns="45720" anchor="ctr">
            <a:normAutofit fontScale="90000"/>
          </a:bodyPr>
          <a:lstStyle/>
          <a:p>
            <a:r>
              <a:rPr lang="en-US" altLang="en-US" sz="3600" b="1" dirty="0"/>
              <a:t>HEMODYNAMIC IMPAIRMENT</a:t>
            </a:r>
          </a:p>
        </p:txBody>
      </p:sp>
      <p:sp>
        <p:nvSpPr>
          <p:cNvPr id="46083" name="Content Placeholder 46082"/>
          <p:cNvSpPr>
            <a:spLocks noGrp="1"/>
          </p:cNvSpPr>
          <p:nvPr>
            <p:ph idx="4294967295"/>
          </p:nvPr>
        </p:nvSpPr>
        <p:spPr>
          <a:xfrm>
            <a:off x="179388" y="1350963"/>
            <a:ext cx="8569324" cy="4525962"/>
          </a:xfrm>
          <a:ln/>
        </p:spPr>
        <p:txBody>
          <a:bodyPr wrap="square" lIns="91440" tIns="45720" rIns="91440" bIns="45720" anchor="t" anchorCtr="0">
            <a:normAutofit lnSpcReduction="10000"/>
          </a:bodyPr>
          <a:lstStyle/>
          <a:p>
            <a:pPr algn="just">
              <a:buFont typeface="Bookman Old Style" charset="0"/>
              <a:buChar char="•"/>
            </a:pPr>
            <a:r>
              <a:rPr lang="en-US" altLang="en-US" sz="2800" dirty="0">
                <a:latin typeface="Bookman Old Style" charset="0"/>
              </a:rPr>
              <a:t>Signs of shock such as: </a:t>
            </a:r>
            <a:r>
              <a:rPr lang="en-US" altLang="en-US" sz="2800" b="1" dirty="0">
                <a:latin typeface="Bookman Old Style" charset="0"/>
              </a:rPr>
              <a:t>sweating, paleness, tachycardia, coldness</a:t>
            </a:r>
            <a:r>
              <a:rPr lang="en-US" altLang="en-US" sz="2800" dirty="0">
                <a:latin typeface="Bookman Old Style" charset="0"/>
              </a:rPr>
              <a:t> and </a:t>
            </a:r>
            <a:r>
              <a:rPr lang="en-US" altLang="en-US" sz="2800" b="1" dirty="0">
                <a:latin typeface="Bookman Old Style" charset="0"/>
              </a:rPr>
              <a:t>hypotension</a:t>
            </a:r>
            <a:r>
              <a:rPr lang="en-US" altLang="en-US" sz="2800" dirty="0">
                <a:latin typeface="Bookman Old Style" charset="0"/>
              </a:rPr>
              <a:t> will be observed.</a:t>
            </a:r>
          </a:p>
          <a:p>
            <a:pPr algn="just">
              <a:buFont typeface="Bookman Old Style" charset="0"/>
              <a:buChar char="•"/>
            </a:pPr>
            <a:endParaRPr/>
          </a:p>
          <a:p>
            <a:pPr algn="just">
              <a:buFont typeface="Bookman Old Style" charset="0"/>
              <a:buChar char="•"/>
            </a:pPr>
            <a:r>
              <a:rPr lang="en-US" altLang="en-US" sz="2800" dirty="0">
                <a:latin typeface="Bookman Old Style" charset="0"/>
              </a:rPr>
              <a:t>The diagnosis of hemoperitoneum is made by puncture in the</a:t>
            </a:r>
            <a:r>
              <a:rPr lang="en-US" altLang="en-US" sz="2800" b="1" dirty="0">
                <a:latin typeface="Bookman Old Style" charset="0"/>
              </a:rPr>
              <a:t> </a:t>
            </a:r>
            <a:r>
              <a:rPr lang="en-US" altLang="en-US" sz="2800" dirty="0">
                <a:latin typeface="Bookman Old Style" charset="0"/>
              </a:rPr>
              <a:t>lower part of the pouch of Douglas when drawing blood that does not coagulate; volume will be replaced as needed and is treated surgically by means of urgent laparotomy.</a:t>
            </a:r>
          </a:p>
        </p:txBody>
      </p:sp>
      <p:pic>
        <p:nvPicPr>
          <p:cNvPr id="46084"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324976" y="19050"/>
            <a:ext cx="304800" cy="3048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4628" fill="hold"/>
                                        <p:tgtEl>
                                          <p:spTgt spid="46084"/>
                                        </p:tgtEl>
                                      </p:cBhvr>
                                    </p:cmd>
                                  </p:childTnLst>
                                </p:cTn>
                              </p:par>
                              <p:par>
                                <p:cTn id="7" presetID="22" presetClass="entr" presetSubtype="8" fill="hold" grpId="0" nodeType="withEffect">
                                  <p:stCondLst>
                                    <p:cond delay="3000"/>
                                  </p:stCondLst>
                                  <p:childTnLst>
                                    <p:set>
                                      <p:cBhvr>
                                        <p:cTn id="8" dur="1" fill="hold">
                                          <p:stCondLst>
                                            <p:cond delay="0"/>
                                          </p:stCondLst>
                                        </p:cTn>
                                        <p:tgtEl>
                                          <p:spTgt spid="46082"/>
                                        </p:tgtEl>
                                        <p:attrNameLst>
                                          <p:attrName>style.visibility</p:attrName>
                                        </p:attrNameLst>
                                      </p:cBhvr>
                                      <p:to>
                                        <p:strVal val="visible"/>
                                      </p:to>
                                    </p:set>
                                    <p:animEffect transition="in" filter="wipe(left)">
                                      <p:cBhvr>
                                        <p:cTn id="9" dur="500"/>
                                        <p:tgtEl>
                                          <p:spTgt spid="46082"/>
                                        </p:tgtEl>
                                      </p:cBhvr>
                                    </p:animEffect>
                                  </p:childTnLst>
                                </p:cTn>
                              </p:par>
                              <p:par>
                                <p:cTn id="10" presetID="22" presetClass="entr" presetSubtype="8" fill="hold" grpId="0" nodeType="withEffect">
                                  <p:stCondLst>
                                    <p:cond delay="5000"/>
                                  </p:stCondLst>
                                  <p:childTnLst>
                                    <p:set>
                                      <p:cBhvr>
                                        <p:cTn id="11" dur="1" fill="hold">
                                          <p:stCondLst>
                                            <p:cond delay="0"/>
                                          </p:stCondLst>
                                        </p:cTn>
                                        <p:tgtEl>
                                          <p:spTgt spid="46083">
                                            <p:txEl>
                                              <p:pRg st="0" end="0"/>
                                            </p:txEl>
                                          </p:spTgt>
                                        </p:tgtEl>
                                        <p:attrNameLst>
                                          <p:attrName>style.visibility</p:attrName>
                                        </p:attrNameLst>
                                      </p:cBhvr>
                                      <p:to>
                                        <p:strVal val="visible"/>
                                      </p:to>
                                    </p:set>
                                    <p:animEffect transition="in" filter="wipe(left)">
                                      <p:cBhvr>
                                        <p:cTn id="12" dur="500"/>
                                        <p:tgtEl>
                                          <p:spTgt spid="46083">
                                            <p:txEl>
                                              <p:pRg st="0" end="0"/>
                                            </p:txEl>
                                          </p:spTgt>
                                        </p:tgtEl>
                                      </p:cBhvr>
                                    </p:animEffect>
                                  </p:childTnLst>
                                </p:cTn>
                              </p:par>
                              <p:par>
                                <p:cTn id="13" presetID="22" presetClass="entr" presetSubtype="8" fill="hold" grpId="0" nodeType="withEffect">
                                  <p:stCondLst>
                                    <p:cond delay="11500"/>
                                  </p:stCondLst>
                                  <p:childTnLst>
                                    <p:set>
                                      <p:cBhvr>
                                        <p:cTn id="14" dur="1" fill="hold">
                                          <p:stCondLst>
                                            <p:cond delay="0"/>
                                          </p:stCondLst>
                                        </p:cTn>
                                        <p:tgtEl>
                                          <p:spTgt spid="46083">
                                            <p:txEl>
                                              <p:pRg st="2" end="2"/>
                                            </p:txEl>
                                          </p:spTgt>
                                        </p:tgtEl>
                                        <p:attrNameLst>
                                          <p:attrName>style.visibility</p:attrName>
                                        </p:attrNameLst>
                                      </p:cBhvr>
                                      <p:to>
                                        <p:strVal val="visible"/>
                                      </p:to>
                                    </p:set>
                                    <p:animEffect transition="in" filter="wipe(left)">
                                      <p:cBhvr>
                                        <p:cTn id="15" dur="500"/>
                                        <p:tgtEl>
                                          <p:spTgt spid="46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6"/>
                <p:tgtEl>
                  <p:spTgt spid="46084"/>
                </p:tgtEl>
              </p:cMediaNode>
            </p:audio>
          </p:childTnLst>
        </p:cTn>
      </p:par>
    </p:tnLst>
    <p:bldLst>
      <p:bldP spid="46082" grpId="0" animBg="1"/>
      <p:bldP spid="4608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47105"/>
          <p:cNvSpPr>
            <a:spLocks noGrp="1"/>
          </p:cNvSpPr>
          <p:nvPr>
            <p:ph type="title" idx="4294967295"/>
          </p:nvPr>
        </p:nvSpPr>
        <p:spPr>
          <a:xfrm>
            <a:off x="250825" y="-100012"/>
            <a:ext cx="8642351" cy="1143000"/>
          </a:xfrm>
          <a:ln/>
        </p:spPr>
        <p:txBody>
          <a:bodyPr wrap="square" lIns="91440" tIns="45720" rIns="91440" bIns="45720" anchor="ctr"/>
          <a:lstStyle/>
          <a:p>
            <a:r>
              <a:rPr lang="en-US" altLang="en-US" sz="3400" b="1" dirty="0"/>
              <a:t>INTERSTITIAL ECTOPIC PREGNANCY</a:t>
            </a:r>
          </a:p>
        </p:txBody>
      </p:sp>
      <p:sp>
        <p:nvSpPr>
          <p:cNvPr id="47107" name="Content Placeholder 47106"/>
          <p:cNvSpPr>
            <a:spLocks noGrp="1"/>
          </p:cNvSpPr>
          <p:nvPr>
            <p:ph idx="4294967295"/>
          </p:nvPr>
        </p:nvSpPr>
        <p:spPr>
          <a:xfrm>
            <a:off x="457200" y="981075"/>
            <a:ext cx="8229600" cy="1181100"/>
          </a:xfrm>
          <a:solidFill>
            <a:srgbClr val="4F81BD">
              <a:alpha val="27058"/>
            </a:srgbClr>
          </a:solidFill>
          <a:ln w="44450">
            <a:solidFill>
              <a:srgbClr val="4F81BD"/>
            </a:solidFill>
          </a:ln>
        </p:spPr>
        <p:txBody>
          <a:bodyPr wrap="square" lIns="91440" tIns="45720" rIns="91440" bIns="45720" anchor="t" anchorCtr="0"/>
          <a:lstStyle/>
          <a:p>
            <a:pPr>
              <a:buNone/>
            </a:pPr>
            <a:r>
              <a:rPr lang="en-US" altLang="en-US" dirty="0"/>
              <a:t>   It is the most dangerous localization due to the profuse hemorrhage it causes.</a:t>
            </a:r>
          </a:p>
        </p:txBody>
      </p:sp>
      <p:pic>
        <p:nvPicPr>
          <p:cNvPr id="47108"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324976" y="476250"/>
            <a:ext cx="304800" cy="304800"/>
          </a:xfrm>
          <a:prstGeom prst="rect">
            <a:avLst/>
          </a:prstGeom>
          <a:noFill/>
          <a:ln>
            <a:noFill/>
          </a:ln>
        </p:spPr>
      </p:pic>
      <p:pic>
        <p:nvPicPr>
          <p:cNvPr id="47109" name="Picture 47108"/>
          <p:cNvPicPr>
            <a:picLocks noChangeAspect="1"/>
          </p:cNvPicPr>
          <p:nvPr/>
        </p:nvPicPr>
        <p:blipFill>
          <a:blip r:embed="rId4">
            <a:extLst/>
          </a:blip>
          <a:srcRect/>
          <a:stretch>
            <a:fillRect/>
          </a:stretch>
        </p:blipFill>
        <p:spPr>
          <a:xfrm>
            <a:off x="1290638" y="2636838"/>
            <a:ext cx="6562725" cy="4152900"/>
          </a:xfrm>
          <a:prstGeom prst="rect">
            <a:avLst/>
          </a:prstGeom>
          <a:noFill/>
          <a:ln>
            <a:noFill/>
          </a:ln>
          <a:effectLst/>
        </p:spPr>
      </p:pic>
      <p:grpSp>
        <p:nvGrpSpPr>
          <p:cNvPr id="2" name="Group 47109"/>
          <p:cNvGrpSpPr>
            <a:grpSpLocks/>
          </p:cNvGrpSpPr>
          <p:nvPr/>
        </p:nvGrpSpPr>
        <p:grpSpPr>
          <a:xfrm>
            <a:off x="4572000" y="2452688"/>
            <a:ext cx="1871663" cy="1047750"/>
            <a:chOff x="4572000" y="2452826"/>
            <a:chExt cx="1872208" cy="1048182"/>
          </a:xfrm>
        </p:grpSpPr>
        <p:sp>
          <p:nvSpPr>
            <p:cNvPr id="47111" name="TextBox 47110"/>
            <p:cNvSpPr txBox="1">
              <a:spLocks/>
            </p:cNvSpPr>
            <p:nvPr/>
          </p:nvSpPr>
          <p:spPr>
            <a:xfrm>
              <a:off x="4572000" y="2452826"/>
              <a:ext cx="1872208" cy="400215"/>
            </a:xfrm>
            <a:prstGeom prst="rect">
              <a:avLst/>
            </a:prstGeom>
            <a:noFill/>
            <a:ln w="38100">
              <a:solidFill>
                <a:srgbClr val="000000"/>
              </a:solidFill>
            </a:ln>
          </p:spPr>
          <p:txBody>
            <a:bodyPr>
              <a:spAutoFit/>
            </a:bodyPr>
            <a:lstStyle/>
            <a:p>
              <a:r>
                <a:rPr lang="en-US" altLang="en-US" sz="2000" b="1" dirty="0">
                  <a:latin typeface="Bookman Old Style" charset="0"/>
                </a:rPr>
                <a:t>Interstitial</a:t>
              </a:r>
            </a:p>
          </p:txBody>
        </p:sp>
        <p:cxnSp>
          <p:nvCxnSpPr>
            <p:cNvPr id="47112" name="Straight Arrow Connector 47111"/>
            <p:cNvCxnSpPr/>
            <p:nvPr/>
          </p:nvCxnSpPr>
          <p:spPr>
            <a:xfrm flipH="1">
              <a:off x="5416796" y="2853041"/>
              <a:ext cx="0" cy="647967"/>
            </a:xfrm>
            <a:prstGeom prst="straightConnector1">
              <a:avLst/>
            </a:prstGeom>
            <a:noFill/>
            <a:ln w="53975">
              <a:solidFill>
                <a:srgbClr val="000000"/>
              </a:solidFill>
              <a:tailEnd type="arrow" w="med" len="med"/>
            </a:ln>
          </p:spPr>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8453" fill="hold"/>
                                        <p:tgtEl>
                                          <p:spTgt spid="47108"/>
                                        </p:tgtEl>
                                      </p:cBhvr>
                                    </p:cmd>
                                  </p:childTnLst>
                                </p:cTn>
                              </p:par>
                              <p:par>
                                <p:cTn id="7" presetID="22" presetClass="entr" presetSubtype="8" fill="hold" grpId="0" nodeType="withEffect">
                                  <p:stCondLst>
                                    <p:cond delay="2000"/>
                                  </p:stCondLst>
                                  <p:childTnLst>
                                    <p:set>
                                      <p:cBhvr>
                                        <p:cTn id="8" dur="1" fill="hold">
                                          <p:stCondLst>
                                            <p:cond delay="0"/>
                                          </p:stCondLst>
                                        </p:cTn>
                                        <p:tgtEl>
                                          <p:spTgt spid="47106"/>
                                        </p:tgtEl>
                                        <p:attrNameLst>
                                          <p:attrName>style.visibility</p:attrName>
                                        </p:attrNameLst>
                                      </p:cBhvr>
                                      <p:to>
                                        <p:strVal val="visible"/>
                                      </p:to>
                                    </p:set>
                                    <p:animEffect transition="in" filter="wipe(left)">
                                      <p:cBhvr>
                                        <p:cTn id="9" dur="500"/>
                                        <p:tgtEl>
                                          <p:spTgt spid="47106"/>
                                        </p:tgtEl>
                                      </p:cBhvr>
                                    </p:animEffect>
                                  </p:childTnLst>
                                </p:cTn>
                              </p:par>
                              <p:par>
                                <p:cTn id="10" presetID="22" presetClass="entr" presetSubtype="1" fill="hold" grpId="0" nodeType="withEffect">
                                  <p:stCondLst>
                                    <p:cond delay="4000"/>
                                  </p:stCondLst>
                                  <p:childTnLst>
                                    <p:set>
                                      <p:cBhvr>
                                        <p:cTn id="11" dur="1" fill="hold">
                                          <p:stCondLst>
                                            <p:cond delay="0"/>
                                          </p:stCondLst>
                                        </p:cTn>
                                        <p:tgtEl>
                                          <p:spTgt spid="47107">
                                            <p:bg/>
                                          </p:spTgt>
                                        </p:tgtEl>
                                        <p:attrNameLst>
                                          <p:attrName>style.visibility</p:attrName>
                                        </p:attrNameLst>
                                      </p:cBhvr>
                                      <p:to>
                                        <p:strVal val="visible"/>
                                      </p:to>
                                    </p:set>
                                    <p:animEffect transition="in" filter="wipe(up)">
                                      <p:cBhvr>
                                        <p:cTn id="12" dur="500"/>
                                        <p:tgtEl>
                                          <p:spTgt spid="47107">
                                            <p:bg/>
                                          </p:spTgt>
                                        </p:tgtEl>
                                      </p:cBhvr>
                                    </p:animEffect>
                                  </p:childTnLst>
                                </p:cTn>
                              </p:par>
                              <p:par>
                                <p:cTn id="13" presetID="22" presetClass="entr" presetSubtype="1" fill="hold" grpId="0" nodeType="withEffect">
                                  <p:stCondLst>
                                    <p:cond delay="4000"/>
                                  </p:stCondLst>
                                  <p:childTnLst>
                                    <p:set>
                                      <p:cBhvr>
                                        <p:cTn id="14" dur="1" fill="hold">
                                          <p:stCondLst>
                                            <p:cond delay="0"/>
                                          </p:stCondLst>
                                        </p:cTn>
                                        <p:tgtEl>
                                          <p:spTgt spid="47107">
                                            <p:txEl>
                                              <p:pRg st="0" end="0"/>
                                            </p:txEl>
                                          </p:spTgt>
                                        </p:tgtEl>
                                        <p:attrNameLst>
                                          <p:attrName>style.visibility</p:attrName>
                                        </p:attrNameLst>
                                      </p:cBhvr>
                                      <p:to>
                                        <p:strVal val="visible"/>
                                      </p:to>
                                    </p:set>
                                    <p:animEffect transition="in" filter="wipe(up)">
                                      <p:cBhvr>
                                        <p:cTn id="15" dur="500"/>
                                        <p:tgtEl>
                                          <p:spTgt spid="47107">
                                            <p:txEl>
                                              <p:pRg st="0" end="0"/>
                                            </p:txEl>
                                          </p:spTgt>
                                        </p:tgtEl>
                                      </p:cBhvr>
                                    </p:animEffect>
                                  </p:childTnLst>
                                </p:cTn>
                              </p:par>
                              <p:par>
                                <p:cTn id="16" presetID="22" presetClass="entr" presetSubtype="1" fill="hold" nodeType="withEffect">
                                  <p:stCondLst>
                                    <p:cond delay="7000"/>
                                  </p:stCondLst>
                                  <p:childTnLst>
                                    <p:set>
                                      <p:cBhvr>
                                        <p:cTn id="17" dur="1" fill="hold">
                                          <p:stCondLst>
                                            <p:cond delay="0"/>
                                          </p:stCondLst>
                                        </p:cTn>
                                        <p:tgtEl>
                                          <p:spTgt spid="47109"/>
                                        </p:tgtEl>
                                        <p:attrNameLst>
                                          <p:attrName>style.visibility</p:attrName>
                                        </p:attrNameLst>
                                      </p:cBhvr>
                                      <p:to>
                                        <p:strVal val="visible"/>
                                      </p:to>
                                    </p:set>
                                    <p:animEffect transition="in" filter="wipe(up)">
                                      <p:cBhvr>
                                        <p:cTn id="18" dur="500"/>
                                        <p:tgtEl>
                                          <p:spTgt spid="47109"/>
                                        </p:tgtEl>
                                      </p:cBhvr>
                                    </p:animEffect>
                                  </p:childTnLst>
                                </p:cTn>
                              </p:par>
                              <p:par>
                                <p:cTn id="19" presetID="22" presetClass="entr" presetSubtype="1" fill="hold" nodeType="withEffect">
                                  <p:stCondLst>
                                    <p:cond delay="750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p:tgtEl>
                  <p:spTgt spid="47108"/>
                </p:tgtEl>
              </p:cMediaNode>
            </p:audio>
          </p:childTnLst>
        </p:cTn>
      </p:par>
    </p:tnLst>
    <p:bldLst>
      <p:bldP spid="47106" grpId="0" animBg="1"/>
      <p:bldP spid="47107"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8129"/>
          <p:cNvPicPr>
            <a:picLocks noChangeAspect="1"/>
          </p:cNvPicPr>
          <p:nvPr/>
        </p:nvPicPr>
        <p:blipFill>
          <a:blip r:embed="rId3">
            <a:extLst/>
          </a:blip>
          <a:srcRect/>
          <a:stretch>
            <a:fillRect/>
          </a:stretch>
        </p:blipFill>
        <p:spPr>
          <a:xfrm>
            <a:off x="1290638" y="2732088"/>
            <a:ext cx="6562725" cy="4152900"/>
          </a:xfrm>
          <a:prstGeom prst="rect">
            <a:avLst/>
          </a:prstGeom>
          <a:noFill/>
          <a:ln>
            <a:noFill/>
          </a:ln>
          <a:effectLst/>
        </p:spPr>
      </p:pic>
      <p:sp>
        <p:nvSpPr>
          <p:cNvPr id="48131" name="Title 48130"/>
          <p:cNvSpPr>
            <a:spLocks noGrp="1"/>
          </p:cNvSpPr>
          <p:nvPr>
            <p:ph type="title" idx="4294967295"/>
          </p:nvPr>
        </p:nvSpPr>
        <p:spPr>
          <a:xfrm>
            <a:off x="457200" y="-100012"/>
            <a:ext cx="8229600" cy="1143000"/>
          </a:xfrm>
          <a:ln/>
        </p:spPr>
        <p:txBody>
          <a:bodyPr wrap="square" lIns="91440" tIns="45720" rIns="91440" bIns="45720" anchor="ctr"/>
          <a:lstStyle/>
          <a:p>
            <a:r>
              <a:rPr lang="en-US" altLang="en-US" sz="3400" b="1" dirty="0"/>
              <a:t>ABDOMINAL ECTOPIC PREGNANCY</a:t>
            </a:r>
          </a:p>
        </p:txBody>
      </p:sp>
      <p:sp>
        <p:nvSpPr>
          <p:cNvPr id="48132" name="Content Placeholder 48131"/>
          <p:cNvSpPr>
            <a:spLocks noGrp="1"/>
          </p:cNvSpPr>
          <p:nvPr>
            <p:ph idx="4294967295"/>
          </p:nvPr>
        </p:nvSpPr>
        <p:spPr>
          <a:xfrm>
            <a:off x="457200" y="981075"/>
            <a:ext cx="8229600" cy="2260600"/>
          </a:xfrm>
          <a:solidFill>
            <a:srgbClr val="4F81BD">
              <a:alpha val="27058"/>
            </a:srgbClr>
          </a:solidFill>
          <a:ln w="44450">
            <a:solidFill>
              <a:srgbClr val="4F81BD"/>
            </a:solidFill>
          </a:ln>
        </p:spPr>
        <p:txBody>
          <a:bodyPr wrap="square" lIns="91440" tIns="45720" rIns="91440" bIns="45720" anchor="t" anchorCtr="0"/>
          <a:lstStyle/>
          <a:p>
            <a:pPr algn="just">
              <a:buNone/>
            </a:pPr>
            <a:r>
              <a:rPr lang="en-US" altLang="en-US" sz="2800" dirty="0">
                <a:latin typeface="Bookman Old Style" charset="0"/>
              </a:rPr>
              <a:t>Laparotomy surgery should be performed by the most experienced surgeon and anesthesiologist. Usually, it takes longer gestational age than the ones located in the fallopian tubes.</a:t>
            </a:r>
          </a:p>
        </p:txBody>
      </p:sp>
      <p:pic>
        <p:nvPicPr>
          <p:cNvPr id="48133" name="Sonido grabado">
            <a:hlinkClick r:id="" action="ppaction://media"/>
          </p:cNvPr>
          <p:cNvPicPr>
            <a:picLocks noRot="1" noChangeAspect="1"/>
          </p:cNvPicPr>
          <p:nvPr>
            <a:wavAudioFile r:embed="rId1" name="Sonido grabado"/>
          </p:nvPr>
        </p:nvPicPr>
        <p:blipFill>
          <a:blip r:embed="rId4">
            <a:extLst/>
          </a:blip>
          <a:srcRect/>
          <a:stretch>
            <a:fillRect/>
          </a:stretch>
        </p:blipFill>
        <p:spPr>
          <a:xfrm>
            <a:off x="9396412" y="333375"/>
            <a:ext cx="304800" cy="304800"/>
          </a:xfrm>
          <a:prstGeom prst="rect">
            <a:avLst/>
          </a:prstGeom>
          <a:noFill/>
          <a:ln>
            <a:noFill/>
          </a:ln>
        </p:spPr>
      </p:pic>
      <p:grpSp>
        <p:nvGrpSpPr>
          <p:cNvPr id="2" name="Group 48133"/>
          <p:cNvGrpSpPr>
            <a:grpSpLocks/>
          </p:cNvGrpSpPr>
          <p:nvPr/>
        </p:nvGrpSpPr>
        <p:grpSpPr>
          <a:xfrm>
            <a:off x="468313" y="5270500"/>
            <a:ext cx="2590800" cy="600075"/>
            <a:chOff x="467544" y="5269987"/>
            <a:chExt cx="2592288" cy="600081"/>
          </a:xfrm>
        </p:grpSpPr>
        <p:sp>
          <p:nvSpPr>
            <p:cNvPr id="48135" name="TextBox 48134"/>
            <p:cNvSpPr txBox="1">
              <a:spLocks/>
            </p:cNvSpPr>
            <p:nvPr/>
          </p:nvSpPr>
          <p:spPr>
            <a:xfrm>
              <a:off x="467544" y="5470014"/>
              <a:ext cx="1728192" cy="400054"/>
            </a:xfrm>
            <a:prstGeom prst="rect">
              <a:avLst/>
            </a:prstGeom>
            <a:noFill/>
            <a:ln w="38100">
              <a:solidFill>
                <a:srgbClr val="000000"/>
              </a:solidFill>
            </a:ln>
          </p:spPr>
          <p:txBody>
            <a:bodyPr>
              <a:spAutoFit/>
            </a:bodyPr>
            <a:lstStyle/>
            <a:p>
              <a:r>
                <a:rPr lang="en-US" altLang="en-US" sz="2000" b="1" dirty="0">
                  <a:latin typeface="Bookman Old Style" charset="0"/>
                </a:rPr>
                <a:t>Abdominal</a:t>
              </a:r>
            </a:p>
          </p:txBody>
        </p:sp>
        <p:cxnSp>
          <p:nvCxnSpPr>
            <p:cNvPr id="48136" name="Straight Arrow Connector 48135"/>
            <p:cNvCxnSpPr/>
            <p:nvPr/>
          </p:nvCxnSpPr>
          <p:spPr>
            <a:xfrm flipV="1">
              <a:off x="2195736" y="5269987"/>
              <a:ext cx="864096" cy="293691"/>
            </a:xfrm>
            <a:prstGeom prst="straightConnector1">
              <a:avLst/>
            </a:prstGeom>
            <a:noFill/>
            <a:ln w="53975">
              <a:solidFill>
                <a:srgbClr val="000000"/>
              </a:solidFill>
              <a:tailEnd type="arrow" w="med" len="med"/>
            </a:ln>
          </p:spPr>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4101" fill="hold"/>
                                        <p:tgtEl>
                                          <p:spTgt spid="48133"/>
                                        </p:tgtEl>
                                      </p:cBhvr>
                                    </p:cmd>
                                  </p:childTnLst>
                                </p:cTn>
                              </p:par>
                              <p:par>
                                <p:cTn id="7" presetID="22" presetClass="entr" presetSubtype="8" fill="hold" grpId="0" nodeType="withEffect">
                                  <p:stCondLst>
                                    <p:cond delay="1500"/>
                                  </p:stCondLst>
                                  <p:childTnLst>
                                    <p:set>
                                      <p:cBhvr>
                                        <p:cTn id="8" dur="1" fill="hold">
                                          <p:stCondLst>
                                            <p:cond delay="0"/>
                                          </p:stCondLst>
                                        </p:cTn>
                                        <p:tgtEl>
                                          <p:spTgt spid="48131"/>
                                        </p:tgtEl>
                                        <p:attrNameLst>
                                          <p:attrName>style.visibility</p:attrName>
                                        </p:attrNameLst>
                                      </p:cBhvr>
                                      <p:to>
                                        <p:strVal val="visible"/>
                                      </p:to>
                                    </p:set>
                                    <p:animEffect transition="in" filter="wipe(left)">
                                      <p:cBhvr>
                                        <p:cTn id="9" dur="500"/>
                                        <p:tgtEl>
                                          <p:spTgt spid="48131"/>
                                        </p:tgtEl>
                                      </p:cBhvr>
                                    </p:animEffect>
                                  </p:childTnLst>
                                </p:cTn>
                              </p:par>
                              <p:par>
                                <p:cTn id="10" presetID="22" presetClass="entr" presetSubtype="1" fill="hold" grpId="0" nodeType="withEffect">
                                  <p:stCondLst>
                                    <p:cond delay="3500"/>
                                  </p:stCondLst>
                                  <p:childTnLst>
                                    <p:set>
                                      <p:cBhvr>
                                        <p:cTn id="11" dur="1" fill="hold">
                                          <p:stCondLst>
                                            <p:cond delay="0"/>
                                          </p:stCondLst>
                                        </p:cTn>
                                        <p:tgtEl>
                                          <p:spTgt spid="48132">
                                            <p:bg/>
                                          </p:spTgt>
                                        </p:tgtEl>
                                        <p:attrNameLst>
                                          <p:attrName>style.visibility</p:attrName>
                                        </p:attrNameLst>
                                      </p:cBhvr>
                                      <p:to>
                                        <p:strVal val="visible"/>
                                      </p:to>
                                    </p:set>
                                    <p:animEffect transition="in" filter="wipe(up)">
                                      <p:cBhvr>
                                        <p:cTn id="12" dur="500"/>
                                        <p:tgtEl>
                                          <p:spTgt spid="48132">
                                            <p:bg/>
                                          </p:spTgt>
                                        </p:tgtEl>
                                      </p:cBhvr>
                                    </p:animEffect>
                                  </p:childTnLst>
                                </p:cTn>
                              </p:par>
                              <p:par>
                                <p:cTn id="13" presetID="22" presetClass="entr" presetSubtype="1" fill="hold" grpId="0" nodeType="withEffect">
                                  <p:stCondLst>
                                    <p:cond delay="3500"/>
                                  </p:stCondLst>
                                  <p:childTnLst>
                                    <p:set>
                                      <p:cBhvr>
                                        <p:cTn id="14" dur="1" fill="hold">
                                          <p:stCondLst>
                                            <p:cond delay="0"/>
                                          </p:stCondLst>
                                        </p:cTn>
                                        <p:tgtEl>
                                          <p:spTgt spid="48132">
                                            <p:txEl>
                                              <p:pRg st="0" end="0"/>
                                            </p:txEl>
                                          </p:spTgt>
                                        </p:tgtEl>
                                        <p:attrNameLst>
                                          <p:attrName>style.visibility</p:attrName>
                                        </p:attrNameLst>
                                      </p:cBhvr>
                                      <p:to>
                                        <p:strVal val="visible"/>
                                      </p:to>
                                    </p:set>
                                    <p:animEffect transition="in" filter="wipe(up)">
                                      <p:cBhvr>
                                        <p:cTn id="15" dur="500"/>
                                        <p:tgtEl>
                                          <p:spTgt spid="48132">
                                            <p:txEl>
                                              <p:pRg st="0" end="0"/>
                                            </p:txEl>
                                          </p:spTgt>
                                        </p:tgtEl>
                                      </p:cBhvr>
                                    </p:animEffect>
                                  </p:childTnLst>
                                </p:cTn>
                              </p:par>
                              <p:par>
                                <p:cTn id="16" presetID="22" presetClass="entr" presetSubtype="1" fill="hold" nodeType="withEffect">
                                  <p:stCondLst>
                                    <p:cond delay="13500"/>
                                  </p:stCondLst>
                                  <p:childTnLst>
                                    <p:set>
                                      <p:cBhvr>
                                        <p:cTn id="17" dur="1" fill="hold">
                                          <p:stCondLst>
                                            <p:cond delay="0"/>
                                          </p:stCondLst>
                                        </p:cTn>
                                        <p:tgtEl>
                                          <p:spTgt spid="48130"/>
                                        </p:tgtEl>
                                        <p:attrNameLst>
                                          <p:attrName>style.visibility</p:attrName>
                                        </p:attrNameLst>
                                      </p:cBhvr>
                                      <p:to>
                                        <p:strVal val="visible"/>
                                      </p:to>
                                    </p:set>
                                    <p:animEffect transition="in" filter="wipe(up)">
                                      <p:cBhvr>
                                        <p:cTn id="18" dur="500"/>
                                        <p:tgtEl>
                                          <p:spTgt spid="48130"/>
                                        </p:tgtEl>
                                      </p:cBhvr>
                                    </p:animEffect>
                                  </p:childTnLst>
                                </p:cTn>
                              </p:par>
                              <p:par>
                                <p:cTn id="19" presetID="22" presetClass="entr" presetSubtype="4" fill="hold" nodeType="withEffect">
                                  <p:stCondLst>
                                    <p:cond delay="1400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p:tgtEl>
                  <p:spTgt spid="48133"/>
                </p:tgtEl>
              </p:cMediaNode>
            </p:audio>
          </p:childTnLst>
        </p:cTn>
      </p:par>
    </p:tnLst>
    <p:bldLst>
      <p:bldP spid="48131" grpId="0" animBg="1"/>
      <p:bldP spid="48132"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9153"/>
          <p:cNvPicPr>
            <a:picLocks noChangeAspect="1"/>
          </p:cNvPicPr>
          <p:nvPr/>
        </p:nvPicPr>
        <p:blipFill>
          <a:blip r:embed="rId3">
            <a:extLst/>
          </a:blip>
          <a:srcRect/>
          <a:stretch>
            <a:fillRect/>
          </a:stretch>
        </p:blipFill>
        <p:spPr>
          <a:xfrm>
            <a:off x="1290638" y="2636838"/>
            <a:ext cx="6562725" cy="4152900"/>
          </a:xfrm>
          <a:prstGeom prst="rect">
            <a:avLst/>
          </a:prstGeom>
          <a:noFill/>
          <a:ln>
            <a:noFill/>
          </a:ln>
          <a:effectLst/>
        </p:spPr>
      </p:pic>
      <p:sp>
        <p:nvSpPr>
          <p:cNvPr id="49155" name="Title 49154"/>
          <p:cNvSpPr>
            <a:spLocks noGrp="1"/>
          </p:cNvSpPr>
          <p:nvPr>
            <p:ph type="title" idx="4294967295"/>
          </p:nvPr>
        </p:nvSpPr>
        <p:spPr>
          <a:xfrm>
            <a:off x="457200" y="-17462"/>
            <a:ext cx="8229600" cy="1143000"/>
          </a:xfrm>
          <a:ln/>
        </p:spPr>
        <p:txBody>
          <a:bodyPr wrap="square" lIns="91440" tIns="45720" rIns="91440" bIns="45720" anchor="ctr"/>
          <a:lstStyle/>
          <a:p>
            <a:r>
              <a:rPr lang="en-US" altLang="en-US" sz="3600" b="1" dirty="0"/>
              <a:t>CERVICAL ECTOPIC PREGNANCY</a:t>
            </a:r>
          </a:p>
        </p:txBody>
      </p:sp>
      <p:sp>
        <p:nvSpPr>
          <p:cNvPr id="49156" name="Content Placeholder 49155"/>
          <p:cNvSpPr>
            <a:spLocks noGrp="1"/>
          </p:cNvSpPr>
          <p:nvPr>
            <p:ph idx="4294967295"/>
          </p:nvPr>
        </p:nvSpPr>
        <p:spPr>
          <a:xfrm>
            <a:off x="457200" y="1125538"/>
            <a:ext cx="8229600" cy="1252537"/>
          </a:xfrm>
          <a:solidFill>
            <a:srgbClr val="4F81BD">
              <a:alpha val="27058"/>
            </a:srgbClr>
          </a:solidFill>
          <a:ln w="44450">
            <a:solidFill>
              <a:srgbClr val="4F81BD"/>
            </a:solidFill>
          </a:ln>
        </p:spPr>
        <p:txBody>
          <a:bodyPr wrap="square" lIns="91440" tIns="45720" rIns="91440" bIns="45720" anchor="t" anchorCtr="0"/>
          <a:lstStyle/>
          <a:p>
            <a:pPr algn="just">
              <a:buNone/>
            </a:pPr>
            <a:r>
              <a:rPr lang="en-US" altLang="en-US" dirty="0">
                <a:latin typeface="Bookman Old Style" charset="0"/>
              </a:rPr>
              <a:t>It is not very frequent</a:t>
            </a:r>
            <a:r>
              <a:rPr lang="en-US" altLang="en-US" b="1" dirty="0">
                <a:latin typeface="Bookman Old Style" charset="0"/>
              </a:rPr>
              <a:t> </a:t>
            </a:r>
            <a:r>
              <a:rPr lang="en-US" altLang="en-US" dirty="0">
                <a:latin typeface="Bookman Old Style" charset="0"/>
              </a:rPr>
              <a:t>and is treated with abdominal total hysterectomy.</a:t>
            </a:r>
          </a:p>
        </p:txBody>
      </p:sp>
      <p:pic>
        <p:nvPicPr>
          <p:cNvPr id="49157" name="Sonido grabado">
            <a:hlinkClick r:id="" action="ppaction://media"/>
          </p:cNvPr>
          <p:cNvPicPr>
            <a:picLocks noRot="1" noChangeAspect="1"/>
          </p:cNvPicPr>
          <p:nvPr>
            <a:wavAudioFile r:embed="rId1" name="Sonido grabado"/>
          </p:nvPr>
        </p:nvPicPr>
        <p:blipFill>
          <a:blip r:embed="rId4">
            <a:extLst/>
          </a:blip>
          <a:srcRect/>
          <a:stretch>
            <a:fillRect/>
          </a:stretch>
        </p:blipFill>
        <p:spPr>
          <a:xfrm>
            <a:off x="9396412" y="333375"/>
            <a:ext cx="304800" cy="304800"/>
          </a:xfrm>
          <a:prstGeom prst="rect">
            <a:avLst/>
          </a:prstGeom>
          <a:noFill/>
          <a:ln>
            <a:noFill/>
          </a:ln>
        </p:spPr>
      </p:pic>
      <p:sp>
        <p:nvSpPr>
          <p:cNvPr id="49158" name="Rectangle 49157"/>
          <p:cNvSpPr>
            <a:spLocks noChangeAspect="1"/>
          </p:cNvSpPr>
          <p:nvPr/>
        </p:nvSpPr>
        <p:spPr>
          <a:xfrm>
            <a:off x="63500" y="-136525"/>
            <a:ext cx="4714875" cy="3019425"/>
          </a:xfrm>
          <a:prstGeom prst="rect">
            <a:avLst/>
          </a:prstGeom>
          <a:noFill/>
          <a:ln>
            <a:noFill/>
          </a:ln>
        </p:spPr>
        <p:txBody>
          <a:bodyPr/>
          <a:lstStyle/>
          <a:p>
            <a:endParaRPr lang="en-US" altLang="en-US" dirty="0"/>
          </a:p>
        </p:txBody>
      </p:sp>
      <p:grpSp>
        <p:nvGrpSpPr>
          <p:cNvPr id="2" name="Group 49158"/>
          <p:cNvGrpSpPr>
            <a:grpSpLocks/>
          </p:cNvGrpSpPr>
          <p:nvPr/>
        </p:nvGrpSpPr>
        <p:grpSpPr>
          <a:xfrm>
            <a:off x="4733925" y="5300663"/>
            <a:ext cx="2141538" cy="400050"/>
            <a:chOff x="4734709" y="5301208"/>
            <a:chExt cx="2141547" cy="400110"/>
          </a:xfrm>
        </p:grpSpPr>
        <p:sp>
          <p:nvSpPr>
            <p:cNvPr id="49160" name="TextBox 49159"/>
            <p:cNvSpPr txBox="1">
              <a:spLocks/>
            </p:cNvSpPr>
            <p:nvPr/>
          </p:nvSpPr>
          <p:spPr>
            <a:xfrm>
              <a:off x="5507825" y="5301208"/>
              <a:ext cx="1368431" cy="400110"/>
            </a:xfrm>
            <a:prstGeom prst="rect">
              <a:avLst/>
            </a:prstGeom>
            <a:noFill/>
            <a:ln w="38100">
              <a:solidFill>
                <a:srgbClr val="000000"/>
              </a:solidFill>
            </a:ln>
          </p:spPr>
          <p:txBody>
            <a:bodyPr>
              <a:spAutoFit/>
            </a:bodyPr>
            <a:lstStyle/>
            <a:p>
              <a:r>
                <a:rPr lang="en-US" altLang="en-US" sz="2000" b="1" dirty="0">
                  <a:latin typeface="Bookman Old Style" charset="0"/>
                </a:rPr>
                <a:t>Cervical</a:t>
              </a:r>
            </a:p>
          </p:txBody>
        </p:sp>
        <p:cxnSp>
          <p:nvCxnSpPr>
            <p:cNvPr id="49161" name="Straight Arrow Connector 49160"/>
            <p:cNvCxnSpPr/>
            <p:nvPr/>
          </p:nvCxnSpPr>
          <p:spPr>
            <a:xfrm flipH="1" flipV="1">
              <a:off x="4734709" y="5325024"/>
              <a:ext cx="773116" cy="120668"/>
            </a:xfrm>
            <a:prstGeom prst="straightConnector1">
              <a:avLst/>
            </a:prstGeom>
            <a:noFill/>
            <a:ln w="53975">
              <a:solidFill>
                <a:srgbClr val="000000"/>
              </a:solidFill>
              <a:tailEnd type="arrow" w="med" len="med"/>
            </a:ln>
          </p:spPr>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8435" fill="hold"/>
                                        <p:tgtEl>
                                          <p:spTgt spid="49157"/>
                                        </p:tgtEl>
                                      </p:cBhvr>
                                    </p:cmd>
                                  </p:childTnLst>
                                </p:cTn>
                              </p:par>
                              <p:par>
                                <p:cTn id="7" presetID="22" presetClass="entr" presetSubtype="8" fill="hold" grpId="0" nodeType="withEffect">
                                  <p:stCondLst>
                                    <p:cond delay="2000"/>
                                  </p:stCondLst>
                                  <p:childTnLst>
                                    <p:set>
                                      <p:cBhvr>
                                        <p:cTn id="8" dur="1" fill="hold">
                                          <p:stCondLst>
                                            <p:cond delay="0"/>
                                          </p:stCondLst>
                                        </p:cTn>
                                        <p:tgtEl>
                                          <p:spTgt spid="49155"/>
                                        </p:tgtEl>
                                        <p:attrNameLst>
                                          <p:attrName>style.visibility</p:attrName>
                                        </p:attrNameLst>
                                      </p:cBhvr>
                                      <p:to>
                                        <p:strVal val="visible"/>
                                      </p:to>
                                    </p:set>
                                    <p:animEffect transition="in" filter="wipe(left)">
                                      <p:cBhvr>
                                        <p:cTn id="9" dur="500"/>
                                        <p:tgtEl>
                                          <p:spTgt spid="49155"/>
                                        </p:tgtEl>
                                      </p:cBhvr>
                                    </p:animEffect>
                                  </p:childTnLst>
                                </p:cTn>
                              </p:par>
                              <p:par>
                                <p:cTn id="10" presetID="22" presetClass="entr" presetSubtype="1" fill="hold" grpId="0" nodeType="withEffect">
                                  <p:stCondLst>
                                    <p:cond delay="3500"/>
                                  </p:stCondLst>
                                  <p:childTnLst>
                                    <p:set>
                                      <p:cBhvr>
                                        <p:cTn id="11" dur="1" fill="hold">
                                          <p:stCondLst>
                                            <p:cond delay="0"/>
                                          </p:stCondLst>
                                        </p:cTn>
                                        <p:tgtEl>
                                          <p:spTgt spid="49156">
                                            <p:bg/>
                                          </p:spTgt>
                                        </p:tgtEl>
                                        <p:attrNameLst>
                                          <p:attrName>style.visibility</p:attrName>
                                        </p:attrNameLst>
                                      </p:cBhvr>
                                      <p:to>
                                        <p:strVal val="visible"/>
                                      </p:to>
                                    </p:set>
                                    <p:animEffect transition="in" filter="wipe(up)">
                                      <p:cBhvr>
                                        <p:cTn id="12" dur="500"/>
                                        <p:tgtEl>
                                          <p:spTgt spid="49156">
                                            <p:bg/>
                                          </p:spTgt>
                                        </p:tgtEl>
                                      </p:cBhvr>
                                    </p:animEffect>
                                  </p:childTnLst>
                                </p:cTn>
                              </p:par>
                              <p:par>
                                <p:cTn id="13" presetID="22" presetClass="entr" presetSubtype="1" fill="hold" grpId="0" nodeType="withEffect">
                                  <p:stCondLst>
                                    <p:cond delay="3500"/>
                                  </p:stCondLst>
                                  <p:childTnLst>
                                    <p:set>
                                      <p:cBhvr>
                                        <p:cTn id="14" dur="1" fill="hold">
                                          <p:stCondLst>
                                            <p:cond delay="0"/>
                                          </p:stCondLst>
                                        </p:cTn>
                                        <p:tgtEl>
                                          <p:spTgt spid="49156">
                                            <p:txEl>
                                              <p:pRg st="0" end="0"/>
                                            </p:txEl>
                                          </p:spTgt>
                                        </p:tgtEl>
                                        <p:attrNameLst>
                                          <p:attrName>style.visibility</p:attrName>
                                        </p:attrNameLst>
                                      </p:cBhvr>
                                      <p:to>
                                        <p:strVal val="visible"/>
                                      </p:to>
                                    </p:set>
                                    <p:animEffect transition="in" filter="wipe(up)">
                                      <p:cBhvr>
                                        <p:cTn id="15" dur="500"/>
                                        <p:tgtEl>
                                          <p:spTgt spid="49156">
                                            <p:txEl>
                                              <p:pRg st="0" end="0"/>
                                            </p:txEl>
                                          </p:spTgt>
                                        </p:tgtEl>
                                      </p:cBhvr>
                                    </p:animEffect>
                                  </p:childTnLst>
                                </p:cTn>
                              </p:par>
                              <p:par>
                                <p:cTn id="16" presetID="22" presetClass="entr" presetSubtype="1" fill="hold" nodeType="withEffect">
                                  <p:stCondLst>
                                    <p:cond delay="7500"/>
                                  </p:stCondLst>
                                  <p:childTnLst>
                                    <p:set>
                                      <p:cBhvr>
                                        <p:cTn id="17" dur="1" fill="hold">
                                          <p:stCondLst>
                                            <p:cond delay="0"/>
                                          </p:stCondLst>
                                        </p:cTn>
                                        <p:tgtEl>
                                          <p:spTgt spid="49154"/>
                                        </p:tgtEl>
                                        <p:attrNameLst>
                                          <p:attrName>style.visibility</p:attrName>
                                        </p:attrNameLst>
                                      </p:cBhvr>
                                      <p:to>
                                        <p:strVal val="visible"/>
                                      </p:to>
                                    </p:set>
                                    <p:animEffect transition="in" filter="wipe(up)">
                                      <p:cBhvr>
                                        <p:cTn id="18" dur="500"/>
                                        <p:tgtEl>
                                          <p:spTgt spid="49154"/>
                                        </p:tgtEl>
                                      </p:cBhvr>
                                    </p:animEffect>
                                  </p:childTnLst>
                                </p:cTn>
                              </p:par>
                              <p:par>
                                <p:cTn id="19" presetID="22" presetClass="entr" presetSubtype="4" fill="hold" nodeType="withEffect">
                                  <p:stCondLst>
                                    <p:cond delay="800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p:tgtEl>
                  <p:spTgt spid="49157"/>
                </p:tgtEl>
              </p:cMediaNode>
            </p:audio>
          </p:childTnLst>
        </p:cTn>
      </p:par>
    </p:tnLst>
    <p:bldLst>
      <p:bldP spid="49155" grpId="0" animBg="1"/>
      <p:bldP spid="49156"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3313"/>
          <p:cNvSpPr>
            <a:spLocks noGrp="1"/>
          </p:cNvSpPr>
          <p:nvPr>
            <p:ph type="title" idx="4294967295"/>
          </p:nvPr>
        </p:nvSpPr>
        <p:spPr>
          <a:xfrm>
            <a:off x="457200" y="3175"/>
            <a:ext cx="8229600" cy="1049338"/>
          </a:xfrm>
          <a:ln/>
        </p:spPr>
        <p:txBody>
          <a:bodyPr wrap="square" lIns="91440" tIns="45720" rIns="91440" bIns="45720" anchor="ctr">
            <a:normAutofit fontScale="90000"/>
          </a:bodyPr>
          <a:lstStyle/>
          <a:p>
            <a:r>
              <a:t/>
            </a:r>
            <a:br/>
            <a:r>
              <a:t/>
            </a:r>
            <a:br/>
            <a:r>
              <a:rPr lang="en-US" altLang="en-US" sz="3200" b="1" dirty="0"/>
              <a:t>ABORTION. CONCEPT</a:t>
            </a:r>
            <a:r>
              <a:t/>
            </a:r>
            <a:br/>
            <a:r>
              <a:t/>
            </a:r>
            <a:br/>
            <a:endParaRPr/>
          </a:p>
        </p:txBody>
      </p:sp>
      <p:sp>
        <p:nvSpPr>
          <p:cNvPr id="13315" name="Content Placeholder 13314"/>
          <p:cNvSpPr>
            <a:spLocks noGrp="1"/>
          </p:cNvSpPr>
          <p:nvPr>
            <p:ph idx="4294967295"/>
          </p:nvPr>
        </p:nvSpPr>
        <p:spPr>
          <a:xfrm>
            <a:off x="250825" y="1125538"/>
            <a:ext cx="8642351" cy="5516562"/>
          </a:xfrm>
          <a:ln/>
        </p:spPr>
        <p:txBody>
          <a:bodyPr wrap="square" lIns="91440" tIns="45720" rIns="91440" bIns="45720" anchor="t" anchorCtr="0">
            <a:normAutofit lnSpcReduction="10000"/>
          </a:bodyPr>
          <a:lstStyle/>
          <a:p>
            <a:pPr algn="just">
              <a:buNone/>
            </a:pPr>
            <a:r>
              <a:rPr lang="en-US" altLang="en-US" sz="2800" dirty="0"/>
              <a:t>   </a:t>
            </a:r>
            <a:r>
              <a:rPr lang="en-US" altLang="en-US" sz="2800" dirty="0">
                <a:latin typeface="Bookman Old Style" charset="0"/>
              </a:rPr>
              <a:t>Abortion is defined as the interruption of pregnancy before the perinatal period established by the World Health Organization (WHO), until the 22 weeks of pregnancy (154 days).</a:t>
            </a:r>
          </a:p>
          <a:p>
            <a:pPr algn="just">
              <a:buNone/>
            </a:pPr>
            <a:endParaRPr/>
          </a:p>
          <a:p>
            <a:pPr algn="just">
              <a:buNone/>
            </a:pPr>
            <a:r>
              <a:rPr lang="en-US" altLang="en-US" sz="2800" dirty="0">
                <a:latin typeface="Bookman Old Style" charset="0"/>
              </a:rPr>
              <a:t>This definition is limited to the end of pregnancy before the 22 weeks from the last day of menstruation and when the fetus weighs less than 500g. It can be classified as early abortion when it occurs before the 12 weeks and as late abortion since the 13 week up to the 22.</a:t>
            </a:r>
          </a:p>
        </p:txBody>
      </p:sp>
      <p:pic>
        <p:nvPicPr>
          <p:cNvPr id="13316"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396412" y="188913"/>
            <a:ext cx="304800" cy="3048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9440" fill="hold"/>
                                        <p:tgtEl>
                                          <p:spTgt spid="13316"/>
                                        </p:tgtEl>
                                      </p:cBhvr>
                                    </p:cmd>
                                  </p:childTnLst>
                                </p:cTn>
                              </p:par>
                              <p:par>
                                <p:cTn id="7" presetID="22" presetClass="entr" presetSubtype="1" fill="hold" grpId="0" nodeType="withEffect">
                                  <p:stCondLst>
                                    <p:cond delay="1500"/>
                                  </p:stCondLst>
                                  <p:childTnLst>
                                    <p:set>
                                      <p:cBhvr>
                                        <p:cTn id="8" dur="1" fill="hold">
                                          <p:stCondLst>
                                            <p:cond delay="0"/>
                                          </p:stCondLst>
                                        </p:cTn>
                                        <p:tgtEl>
                                          <p:spTgt spid="13314"/>
                                        </p:tgtEl>
                                        <p:attrNameLst>
                                          <p:attrName>style.visibility</p:attrName>
                                        </p:attrNameLst>
                                      </p:cBhvr>
                                      <p:to>
                                        <p:strVal val="visible"/>
                                      </p:to>
                                    </p:set>
                                    <p:animEffect transition="in" filter="wipe(up)">
                                      <p:cBhvr>
                                        <p:cTn id="9" dur="500"/>
                                        <p:tgtEl>
                                          <p:spTgt spid="13314"/>
                                        </p:tgtEl>
                                      </p:cBhvr>
                                    </p:animEffect>
                                  </p:childTnLst>
                                </p:cTn>
                              </p:par>
                              <p:par>
                                <p:cTn id="10" presetID="22" presetClass="entr" presetSubtype="1" fill="hold" grpId="0" nodeType="withEffect">
                                  <p:stCondLst>
                                    <p:cond delay="350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wipe(up)">
                                      <p:cBhvr>
                                        <p:cTn id="12" dur="500"/>
                                        <p:tgtEl>
                                          <p:spTgt spid="13315">
                                            <p:txEl>
                                              <p:pRg st="0" end="0"/>
                                            </p:txEl>
                                          </p:spTgt>
                                        </p:tgtEl>
                                      </p:cBhvr>
                                    </p:animEffect>
                                  </p:childTnLst>
                                </p:cTn>
                              </p:par>
                              <p:par>
                                <p:cTn id="13" presetID="22" presetClass="entr" presetSubtype="1" fill="hold" grpId="0" nodeType="withEffect">
                                  <p:stCondLst>
                                    <p:cond delay="1150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wipe(up)">
                                      <p:cBhvr>
                                        <p:cTn id="15"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6"/>
                <p:tgtEl>
                  <p:spTgt spid="13316"/>
                </p:tgtEl>
              </p:cMediaNode>
            </p:audio>
          </p:childTnLst>
        </p:cTn>
      </p:par>
    </p:tnLst>
    <p:bldLst>
      <p:bldP spid="13314" grpId="0" animBg="1"/>
      <p:bldP spid="1331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0177"/>
          <p:cNvPicPr>
            <a:picLocks noChangeAspect="1"/>
          </p:cNvPicPr>
          <p:nvPr/>
        </p:nvPicPr>
        <p:blipFill>
          <a:blip r:embed="rId3">
            <a:extLst/>
          </a:blip>
          <a:srcRect/>
          <a:stretch>
            <a:fillRect/>
          </a:stretch>
        </p:blipFill>
        <p:spPr>
          <a:xfrm>
            <a:off x="1290638" y="2636838"/>
            <a:ext cx="6562725" cy="4152900"/>
          </a:xfrm>
          <a:prstGeom prst="rect">
            <a:avLst/>
          </a:prstGeom>
          <a:noFill/>
          <a:ln>
            <a:noFill/>
          </a:ln>
          <a:effectLst/>
        </p:spPr>
      </p:pic>
      <p:sp>
        <p:nvSpPr>
          <p:cNvPr id="50179" name="Title 50178"/>
          <p:cNvSpPr>
            <a:spLocks noGrp="1"/>
          </p:cNvSpPr>
          <p:nvPr>
            <p:ph type="title" idx="4294967295"/>
          </p:nvPr>
        </p:nvSpPr>
        <p:spPr>
          <a:xfrm>
            <a:off x="457200" y="115888"/>
            <a:ext cx="8229600" cy="850900"/>
          </a:xfrm>
          <a:ln/>
        </p:spPr>
        <p:txBody>
          <a:bodyPr wrap="square" lIns="91440" tIns="45720" rIns="91440" bIns="45720" anchor="ctr"/>
          <a:lstStyle/>
          <a:p>
            <a:r>
              <a:rPr lang="en-US" altLang="en-US" sz="3600" b="1" dirty="0"/>
              <a:t>OVARIC ECTOPIC PREGNANCY</a:t>
            </a:r>
          </a:p>
        </p:txBody>
      </p:sp>
      <p:sp>
        <p:nvSpPr>
          <p:cNvPr id="50180" name="Content Placeholder 50179"/>
          <p:cNvSpPr>
            <a:spLocks noGrp="1"/>
          </p:cNvSpPr>
          <p:nvPr>
            <p:ph idx="4294967295"/>
          </p:nvPr>
        </p:nvSpPr>
        <p:spPr>
          <a:xfrm>
            <a:off x="312738" y="1239838"/>
            <a:ext cx="8435974" cy="1612900"/>
          </a:xfrm>
          <a:solidFill>
            <a:srgbClr val="4F81BD">
              <a:alpha val="27058"/>
            </a:srgbClr>
          </a:solidFill>
          <a:ln w="44450">
            <a:solidFill>
              <a:srgbClr val="558ED5"/>
            </a:solidFill>
          </a:ln>
        </p:spPr>
        <p:txBody>
          <a:bodyPr wrap="square" lIns="91440" tIns="45720" rIns="91440" bIns="45720" anchor="t" anchorCtr="0"/>
          <a:lstStyle/>
          <a:p>
            <a:pPr algn="just">
              <a:buNone/>
            </a:pPr>
            <a:r>
              <a:rPr lang="en-US" altLang="en-US" dirty="0">
                <a:latin typeface="Bookman Old Style" charset="0"/>
              </a:rPr>
              <a:t>Sometimes affects only a part of the ovary, so it can be preserved , although the tumor dried up.</a:t>
            </a:r>
          </a:p>
        </p:txBody>
      </p:sp>
      <p:pic>
        <p:nvPicPr>
          <p:cNvPr id="50181" name="Sonido grabado">
            <a:hlinkClick r:id="" action="ppaction://media"/>
          </p:cNvPr>
          <p:cNvPicPr>
            <a:picLocks noRot="1" noChangeAspect="1"/>
          </p:cNvPicPr>
          <p:nvPr>
            <a:wavAudioFile r:embed="rId1" name="Sonido grabado"/>
          </p:nvPr>
        </p:nvPicPr>
        <p:blipFill>
          <a:blip r:embed="rId4">
            <a:extLst/>
          </a:blip>
          <a:srcRect/>
          <a:stretch>
            <a:fillRect/>
          </a:stretch>
        </p:blipFill>
        <p:spPr>
          <a:xfrm>
            <a:off x="9396412" y="404813"/>
            <a:ext cx="304800" cy="304800"/>
          </a:xfrm>
          <a:prstGeom prst="rect">
            <a:avLst/>
          </a:prstGeom>
          <a:noFill/>
          <a:ln>
            <a:noFill/>
          </a:ln>
        </p:spPr>
      </p:pic>
      <p:grpSp>
        <p:nvGrpSpPr>
          <p:cNvPr id="2" name="Group 50181"/>
          <p:cNvGrpSpPr>
            <a:grpSpLocks/>
          </p:cNvGrpSpPr>
          <p:nvPr/>
        </p:nvGrpSpPr>
        <p:grpSpPr>
          <a:xfrm>
            <a:off x="5867400" y="4676775"/>
            <a:ext cx="1368425" cy="1096963"/>
            <a:chOff x="5868144" y="4676589"/>
            <a:chExt cx="1368152" cy="1096737"/>
          </a:xfrm>
        </p:grpSpPr>
        <p:sp>
          <p:nvSpPr>
            <p:cNvPr id="50183" name="TextBox 50182"/>
            <p:cNvSpPr txBox="1">
              <a:spLocks/>
            </p:cNvSpPr>
            <p:nvPr/>
          </p:nvSpPr>
          <p:spPr>
            <a:xfrm>
              <a:off x="5868144" y="5373358"/>
              <a:ext cx="1368152" cy="399968"/>
            </a:xfrm>
            <a:prstGeom prst="rect">
              <a:avLst/>
            </a:prstGeom>
            <a:noFill/>
            <a:ln w="38100">
              <a:solidFill>
                <a:srgbClr val="000000"/>
              </a:solidFill>
            </a:ln>
          </p:spPr>
          <p:txBody>
            <a:bodyPr>
              <a:spAutoFit/>
            </a:bodyPr>
            <a:lstStyle/>
            <a:p>
              <a:r>
                <a:rPr lang="en-US" altLang="en-US" sz="2000" b="1" dirty="0">
                  <a:latin typeface="Bookman Old Style" charset="0"/>
                </a:rPr>
                <a:t>Ovarian</a:t>
              </a:r>
            </a:p>
          </p:txBody>
        </p:sp>
        <p:cxnSp>
          <p:nvCxnSpPr>
            <p:cNvPr id="50184" name="Straight Arrow Connector 50183"/>
            <p:cNvCxnSpPr/>
            <p:nvPr/>
          </p:nvCxnSpPr>
          <p:spPr>
            <a:xfrm flipH="1" flipV="1">
              <a:off x="6588725" y="4676589"/>
              <a:ext cx="0" cy="731687"/>
            </a:xfrm>
            <a:prstGeom prst="straightConnector1">
              <a:avLst/>
            </a:prstGeom>
            <a:noFill/>
            <a:ln w="53975">
              <a:solidFill>
                <a:srgbClr val="000000"/>
              </a:solidFill>
              <a:tailEnd type="arrow" w="med" len="med"/>
            </a:ln>
          </p:spPr>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9255" fill="hold"/>
                                        <p:tgtEl>
                                          <p:spTgt spid="50181"/>
                                        </p:tgtEl>
                                      </p:cBhvr>
                                    </p:cmd>
                                  </p:childTnLst>
                                </p:cTn>
                              </p:par>
                              <p:par>
                                <p:cTn id="7" presetID="22" presetClass="entr" presetSubtype="8" fill="hold" grpId="0" nodeType="withEffect">
                                  <p:stCondLst>
                                    <p:cond delay="1500"/>
                                  </p:stCondLst>
                                  <p:childTnLst>
                                    <p:set>
                                      <p:cBhvr>
                                        <p:cTn id="8" dur="1" fill="hold">
                                          <p:stCondLst>
                                            <p:cond delay="0"/>
                                          </p:stCondLst>
                                        </p:cTn>
                                        <p:tgtEl>
                                          <p:spTgt spid="50179"/>
                                        </p:tgtEl>
                                        <p:attrNameLst>
                                          <p:attrName>style.visibility</p:attrName>
                                        </p:attrNameLst>
                                      </p:cBhvr>
                                      <p:to>
                                        <p:strVal val="visible"/>
                                      </p:to>
                                    </p:set>
                                    <p:animEffect transition="in" filter="wipe(left)">
                                      <p:cBhvr>
                                        <p:cTn id="9" dur="500"/>
                                        <p:tgtEl>
                                          <p:spTgt spid="50179"/>
                                        </p:tgtEl>
                                      </p:cBhvr>
                                    </p:animEffect>
                                  </p:childTnLst>
                                </p:cTn>
                              </p:par>
                              <p:par>
                                <p:cTn id="10" presetID="22" presetClass="entr" presetSubtype="1" fill="hold" grpId="0" nodeType="withEffect">
                                  <p:stCondLst>
                                    <p:cond delay="4000"/>
                                  </p:stCondLst>
                                  <p:childTnLst>
                                    <p:set>
                                      <p:cBhvr>
                                        <p:cTn id="11" dur="1" fill="hold">
                                          <p:stCondLst>
                                            <p:cond delay="0"/>
                                          </p:stCondLst>
                                        </p:cTn>
                                        <p:tgtEl>
                                          <p:spTgt spid="50180">
                                            <p:bg/>
                                          </p:spTgt>
                                        </p:tgtEl>
                                        <p:attrNameLst>
                                          <p:attrName>style.visibility</p:attrName>
                                        </p:attrNameLst>
                                      </p:cBhvr>
                                      <p:to>
                                        <p:strVal val="visible"/>
                                      </p:to>
                                    </p:set>
                                    <p:animEffect transition="in" filter="wipe(up)">
                                      <p:cBhvr>
                                        <p:cTn id="12" dur="500"/>
                                        <p:tgtEl>
                                          <p:spTgt spid="50180">
                                            <p:bg/>
                                          </p:spTgt>
                                        </p:tgtEl>
                                      </p:cBhvr>
                                    </p:animEffect>
                                  </p:childTnLst>
                                </p:cTn>
                              </p:par>
                              <p:par>
                                <p:cTn id="13" presetID="22" presetClass="entr" presetSubtype="1" fill="hold" grpId="0" nodeType="withEffect">
                                  <p:stCondLst>
                                    <p:cond delay="4000"/>
                                  </p:stCondLst>
                                  <p:childTnLst>
                                    <p:set>
                                      <p:cBhvr>
                                        <p:cTn id="14" dur="1" fill="hold">
                                          <p:stCondLst>
                                            <p:cond delay="0"/>
                                          </p:stCondLst>
                                        </p:cTn>
                                        <p:tgtEl>
                                          <p:spTgt spid="50180">
                                            <p:txEl>
                                              <p:pRg st="0" end="0"/>
                                            </p:txEl>
                                          </p:spTgt>
                                        </p:tgtEl>
                                        <p:attrNameLst>
                                          <p:attrName>style.visibility</p:attrName>
                                        </p:attrNameLst>
                                      </p:cBhvr>
                                      <p:to>
                                        <p:strVal val="visible"/>
                                      </p:to>
                                    </p:set>
                                    <p:animEffect transition="in" filter="wipe(up)">
                                      <p:cBhvr>
                                        <p:cTn id="15" dur="500"/>
                                        <p:tgtEl>
                                          <p:spTgt spid="50180">
                                            <p:txEl>
                                              <p:pRg st="0" end="0"/>
                                            </p:txEl>
                                          </p:spTgt>
                                        </p:tgtEl>
                                      </p:cBhvr>
                                    </p:animEffect>
                                  </p:childTnLst>
                                </p:cTn>
                              </p:par>
                              <p:par>
                                <p:cTn id="16" presetID="22" presetClass="entr" presetSubtype="1" fill="hold" nodeType="withEffect">
                                  <p:stCondLst>
                                    <p:cond delay="9000"/>
                                  </p:stCondLst>
                                  <p:childTnLst>
                                    <p:set>
                                      <p:cBhvr>
                                        <p:cTn id="17" dur="1" fill="hold">
                                          <p:stCondLst>
                                            <p:cond delay="0"/>
                                          </p:stCondLst>
                                        </p:cTn>
                                        <p:tgtEl>
                                          <p:spTgt spid="50178"/>
                                        </p:tgtEl>
                                        <p:attrNameLst>
                                          <p:attrName>style.visibility</p:attrName>
                                        </p:attrNameLst>
                                      </p:cBhvr>
                                      <p:to>
                                        <p:strVal val="visible"/>
                                      </p:to>
                                    </p:set>
                                    <p:animEffect transition="in" filter="wipe(up)">
                                      <p:cBhvr>
                                        <p:cTn id="18" dur="500"/>
                                        <p:tgtEl>
                                          <p:spTgt spid="50178"/>
                                        </p:tgtEl>
                                      </p:cBhvr>
                                    </p:animEffect>
                                  </p:childTnLst>
                                </p:cTn>
                              </p:par>
                              <p:par>
                                <p:cTn id="19" presetID="22" presetClass="entr" presetSubtype="4" fill="hold" nodeType="withEffect">
                                  <p:stCondLst>
                                    <p:cond delay="950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p:tgtEl>
                  <p:spTgt spid="50181"/>
                </p:tgtEl>
              </p:cMediaNode>
            </p:audio>
          </p:childTnLst>
        </p:cTn>
      </p:par>
    </p:tnLst>
    <p:bldLst>
      <p:bldP spid="50179" grpId="0" animBg="1"/>
      <p:bldP spid="50180" grpId="0" build="allAtOnce"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51201"/>
          <p:cNvSpPr>
            <a:spLocks noGrp="1"/>
          </p:cNvSpPr>
          <p:nvPr>
            <p:ph type="title" idx="4294967295"/>
          </p:nvPr>
        </p:nvSpPr>
        <p:spPr>
          <a:xfrm>
            <a:off x="457200" y="115888"/>
            <a:ext cx="8229600" cy="1143000"/>
          </a:xfrm>
          <a:ln/>
        </p:spPr>
        <p:txBody>
          <a:bodyPr wrap="square" lIns="91440" tIns="45720" rIns="91440" bIns="45720" anchor="ctr">
            <a:normAutofit fontScale="90000"/>
          </a:bodyPr>
          <a:lstStyle/>
          <a:p>
            <a:r>
              <a:rPr lang="en-US" altLang="en-US" sz="3600" b="1" dirty="0"/>
              <a:t> ECTOPIC PREGNANCY.</a:t>
            </a:r>
            <a:r>
              <a:t/>
            </a:r>
            <a:br/>
            <a:r>
              <a:rPr lang="en-US" altLang="en-US" sz="3600" b="1" dirty="0"/>
              <a:t>DIFFERENTIAL DIAGNOSIS.</a:t>
            </a:r>
          </a:p>
        </p:txBody>
      </p:sp>
      <p:sp>
        <p:nvSpPr>
          <p:cNvPr id="51203" name="Content Placeholder 51202"/>
          <p:cNvSpPr>
            <a:spLocks noGrp="1"/>
          </p:cNvSpPr>
          <p:nvPr>
            <p:ph idx="4294967295"/>
          </p:nvPr>
        </p:nvSpPr>
        <p:spPr>
          <a:xfrm>
            <a:off x="571500" y="1782763"/>
            <a:ext cx="8229600" cy="4525962"/>
          </a:xfrm>
          <a:ln/>
        </p:spPr>
        <p:txBody>
          <a:bodyPr wrap="square" lIns="91440" tIns="45720" rIns="91440" bIns="45720" anchor="t" anchorCtr="0"/>
          <a:lstStyle/>
          <a:p>
            <a:pPr>
              <a:buFont typeface="Bookman Old Style" charset="0"/>
              <a:buChar char="•"/>
            </a:pPr>
            <a:r>
              <a:rPr lang="en-US" altLang="en-US" dirty="0">
                <a:latin typeface="Bookman Old Style" charset="0"/>
              </a:rPr>
              <a:t>Abortion of any type.  </a:t>
            </a:r>
          </a:p>
          <a:p>
            <a:pPr>
              <a:buFont typeface="Bookman Old Style" charset="0"/>
              <a:buChar char="•"/>
            </a:pPr>
            <a:r>
              <a:rPr lang="en-US" altLang="en-US" dirty="0">
                <a:latin typeface="Bookman Old Style" charset="0"/>
              </a:rPr>
              <a:t>Persistent and hemorrhagic folicle. </a:t>
            </a:r>
          </a:p>
          <a:p>
            <a:pPr>
              <a:buFont typeface="Bookman Old Style" charset="0"/>
              <a:buChar char="•"/>
            </a:pPr>
            <a:r>
              <a:rPr lang="en-US" altLang="en-US" dirty="0">
                <a:latin typeface="Bookman Old Style" charset="0"/>
              </a:rPr>
              <a:t>Cyst of the corpus luteum.</a:t>
            </a:r>
          </a:p>
          <a:p>
            <a:pPr>
              <a:buFont typeface="Bookman Old Style" charset="0"/>
              <a:buChar char="•"/>
            </a:pPr>
            <a:r>
              <a:rPr lang="en-US" altLang="en-US" dirty="0">
                <a:latin typeface="Bookman Old Style" charset="0"/>
              </a:rPr>
              <a:t>Acute pelvic inflammation.</a:t>
            </a:r>
          </a:p>
          <a:p>
            <a:pPr>
              <a:buFont typeface="Bookman Old Style" charset="0"/>
              <a:buChar char="•"/>
            </a:pPr>
            <a:r>
              <a:rPr lang="en-US" altLang="en-US" dirty="0">
                <a:latin typeface="Bookman Old Style" charset="0"/>
              </a:rPr>
              <a:t>Endometriosis.</a:t>
            </a:r>
          </a:p>
          <a:p>
            <a:pPr>
              <a:buFont typeface="Bookman Old Style" charset="0"/>
              <a:buChar char="•"/>
            </a:pPr>
            <a:r>
              <a:rPr lang="en-US" altLang="en-US" dirty="0">
                <a:latin typeface="Bookman Old Style" charset="0"/>
              </a:rPr>
              <a:t>Acute appendicitis. </a:t>
            </a:r>
          </a:p>
          <a:p>
            <a:pPr>
              <a:buFont typeface="Bookman Old Style" charset="0"/>
              <a:buChar char="•"/>
            </a:pPr>
            <a:r>
              <a:rPr lang="en-US" altLang="en-US" dirty="0">
                <a:latin typeface="Bookman Old Style" charset="0"/>
              </a:rPr>
              <a:t>Complicated myoma. </a:t>
            </a:r>
          </a:p>
        </p:txBody>
      </p:sp>
      <p:pic>
        <p:nvPicPr>
          <p:cNvPr id="51204"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201150" y="188913"/>
            <a:ext cx="304800" cy="3048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8042" fill="hold"/>
                                        <p:tgtEl>
                                          <p:spTgt spid="51204"/>
                                        </p:tgtEl>
                                      </p:cBhvr>
                                    </p:cmd>
                                  </p:childTnLst>
                                </p:cTn>
                              </p:par>
                              <p:par>
                                <p:cTn id="7" presetID="22" presetClass="entr" presetSubtype="1" fill="hold" grpId="0" nodeType="withEffect">
                                  <p:stCondLst>
                                    <p:cond delay="2000"/>
                                  </p:stCondLst>
                                  <p:childTnLst>
                                    <p:set>
                                      <p:cBhvr>
                                        <p:cTn id="8" dur="1" fill="hold">
                                          <p:stCondLst>
                                            <p:cond delay="0"/>
                                          </p:stCondLst>
                                        </p:cTn>
                                        <p:tgtEl>
                                          <p:spTgt spid="51202"/>
                                        </p:tgtEl>
                                        <p:attrNameLst>
                                          <p:attrName>style.visibility</p:attrName>
                                        </p:attrNameLst>
                                      </p:cBhvr>
                                      <p:to>
                                        <p:strVal val="visible"/>
                                      </p:to>
                                    </p:set>
                                    <p:animEffect transition="in" filter="wipe(up)">
                                      <p:cBhvr>
                                        <p:cTn id="9" dur="500"/>
                                        <p:tgtEl>
                                          <p:spTgt spid="51202"/>
                                        </p:tgtEl>
                                      </p:cBhvr>
                                    </p:animEffect>
                                  </p:childTnLst>
                                </p:cTn>
                              </p:par>
                              <p:par>
                                <p:cTn id="10" presetID="22" presetClass="entr" presetSubtype="8" fill="hold" grpId="0" nodeType="withEffect">
                                  <p:stCondLst>
                                    <p:cond delay="3500"/>
                                  </p:stCondLst>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wipe(left)">
                                      <p:cBhvr>
                                        <p:cTn id="12" dur="500"/>
                                        <p:tgtEl>
                                          <p:spTgt spid="51203">
                                            <p:txEl>
                                              <p:pRg st="0" end="0"/>
                                            </p:txEl>
                                          </p:spTgt>
                                        </p:tgtEl>
                                      </p:cBhvr>
                                    </p:animEffect>
                                  </p:childTnLst>
                                </p:cTn>
                              </p:par>
                              <p:par>
                                <p:cTn id="13" presetID="22" presetClass="entr" presetSubtype="8" fill="hold" grpId="0" nodeType="withEffect">
                                  <p:stCondLst>
                                    <p:cond delay="5500"/>
                                  </p:stCondLst>
                                  <p:childTnLst>
                                    <p:set>
                                      <p:cBhvr>
                                        <p:cTn id="14" dur="1" fill="hold">
                                          <p:stCondLst>
                                            <p:cond delay="0"/>
                                          </p:stCondLst>
                                        </p:cTn>
                                        <p:tgtEl>
                                          <p:spTgt spid="51203">
                                            <p:txEl>
                                              <p:pRg st="1" end="1"/>
                                            </p:txEl>
                                          </p:spTgt>
                                        </p:tgtEl>
                                        <p:attrNameLst>
                                          <p:attrName>style.visibility</p:attrName>
                                        </p:attrNameLst>
                                      </p:cBhvr>
                                      <p:to>
                                        <p:strVal val="visible"/>
                                      </p:to>
                                    </p:set>
                                    <p:animEffect transition="in" filter="wipe(left)">
                                      <p:cBhvr>
                                        <p:cTn id="15" dur="500"/>
                                        <p:tgtEl>
                                          <p:spTgt spid="51203">
                                            <p:txEl>
                                              <p:pRg st="1" end="1"/>
                                            </p:txEl>
                                          </p:spTgt>
                                        </p:tgtEl>
                                      </p:cBhvr>
                                    </p:animEffect>
                                  </p:childTnLst>
                                </p:cTn>
                              </p:par>
                              <p:par>
                                <p:cTn id="16" presetID="22" presetClass="entr" presetSubtype="8" fill="hold" grpId="0" nodeType="withEffect">
                                  <p:stCondLst>
                                    <p:cond delay="8500"/>
                                  </p:stCondLst>
                                  <p:childTnLst>
                                    <p:set>
                                      <p:cBhvr>
                                        <p:cTn id="17" dur="1" fill="hold">
                                          <p:stCondLst>
                                            <p:cond delay="0"/>
                                          </p:stCondLst>
                                        </p:cTn>
                                        <p:tgtEl>
                                          <p:spTgt spid="51203">
                                            <p:txEl>
                                              <p:pRg st="2" end="2"/>
                                            </p:txEl>
                                          </p:spTgt>
                                        </p:tgtEl>
                                        <p:attrNameLst>
                                          <p:attrName>style.visibility</p:attrName>
                                        </p:attrNameLst>
                                      </p:cBhvr>
                                      <p:to>
                                        <p:strVal val="visible"/>
                                      </p:to>
                                    </p:set>
                                    <p:animEffect transition="in" filter="wipe(left)">
                                      <p:cBhvr>
                                        <p:cTn id="18" dur="500"/>
                                        <p:tgtEl>
                                          <p:spTgt spid="51203">
                                            <p:txEl>
                                              <p:pRg st="2" end="2"/>
                                            </p:txEl>
                                          </p:spTgt>
                                        </p:tgtEl>
                                      </p:cBhvr>
                                    </p:animEffect>
                                  </p:childTnLst>
                                </p:cTn>
                              </p:par>
                              <p:par>
                                <p:cTn id="19" presetID="22" presetClass="entr" presetSubtype="8" fill="hold" grpId="0" nodeType="withEffect">
                                  <p:stCondLst>
                                    <p:cond delay="11000"/>
                                  </p:stCondLst>
                                  <p:childTnLst>
                                    <p:set>
                                      <p:cBhvr>
                                        <p:cTn id="20" dur="1" fill="hold">
                                          <p:stCondLst>
                                            <p:cond delay="0"/>
                                          </p:stCondLst>
                                        </p:cTn>
                                        <p:tgtEl>
                                          <p:spTgt spid="51203">
                                            <p:txEl>
                                              <p:pRg st="3" end="3"/>
                                            </p:txEl>
                                          </p:spTgt>
                                        </p:tgtEl>
                                        <p:attrNameLst>
                                          <p:attrName>style.visibility</p:attrName>
                                        </p:attrNameLst>
                                      </p:cBhvr>
                                      <p:to>
                                        <p:strVal val="visible"/>
                                      </p:to>
                                    </p:set>
                                    <p:animEffect transition="in" filter="wipe(left)">
                                      <p:cBhvr>
                                        <p:cTn id="21" dur="500"/>
                                        <p:tgtEl>
                                          <p:spTgt spid="51203">
                                            <p:txEl>
                                              <p:pRg st="3" end="3"/>
                                            </p:txEl>
                                          </p:spTgt>
                                        </p:tgtEl>
                                      </p:cBhvr>
                                    </p:animEffect>
                                  </p:childTnLst>
                                </p:cTn>
                              </p:par>
                              <p:par>
                                <p:cTn id="22" presetID="22" presetClass="entr" presetSubtype="8" fill="hold" grpId="0" nodeType="withEffect">
                                  <p:stCondLst>
                                    <p:cond delay="13000"/>
                                  </p:stCondLst>
                                  <p:childTnLst>
                                    <p:set>
                                      <p:cBhvr>
                                        <p:cTn id="23" dur="1" fill="hold">
                                          <p:stCondLst>
                                            <p:cond delay="0"/>
                                          </p:stCondLst>
                                        </p:cTn>
                                        <p:tgtEl>
                                          <p:spTgt spid="51203">
                                            <p:txEl>
                                              <p:pRg st="4" end="4"/>
                                            </p:txEl>
                                          </p:spTgt>
                                        </p:tgtEl>
                                        <p:attrNameLst>
                                          <p:attrName>style.visibility</p:attrName>
                                        </p:attrNameLst>
                                      </p:cBhvr>
                                      <p:to>
                                        <p:strVal val="visible"/>
                                      </p:to>
                                    </p:set>
                                    <p:animEffect transition="in" filter="wipe(left)">
                                      <p:cBhvr>
                                        <p:cTn id="24" dur="500"/>
                                        <p:tgtEl>
                                          <p:spTgt spid="51203">
                                            <p:txEl>
                                              <p:pRg st="4" end="4"/>
                                            </p:txEl>
                                          </p:spTgt>
                                        </p:tgtEl>
                                      </p:cBhvr>
                                    </p:animEffect>
                                  </p:childTnLst>
                                </p:cTn>
                              </p:par>
                              <p:par>
                                <p:cTn id="25" presetID="22" presetClass="entr" presetSubtype="8" fill="hold" grpId="0" nodeType="withEffect">
                                  <p:stCondLst>
                                    <p:cond delay="14000"/>
                                  </p:stCondLst>
                                  <p:childTnLst>
                                    <p:set>
                                      <p:cBhvr>
                                        <p:cTn id="26" dur="1" fill="hold">
                                          <p:stCondLst>
                                            <p:cond delay="0"/>
                                          </p:stCondLst>
                                        </p:cTn>
                                        <p:tgtEl>
                                          <p:spTgt spid="51203">
                                            <p:txEl>
                                              <p:pRg st="5" end="5"/>
                                            </p:txEl>
                                          </p:spTgt>
                                        </p:tgtEl>
                                        <p:attrNameLst>
                                          <p:attrName>style.visibility</p:attrName>
                                        </p:attrNameLst>
                                      </p:cBhvr>
                                      <p:to>
                                        <p:strVal val="visible"/>
                                      </p:to>
                                    </p:set>
                                    <p:animEffect transition="in" filter="wipe(left)">
                                      <p:cBhvr>
                                        <p:cTn id="27" dur="500"/>
                                        <p:tgtEl>
                                          <p:spTgt spid="51203">
                                            <p:txEl>
                                              <p:pRg st="5" end="5"/>
                                            </p:txEl>
                                          </p:spTgt>
                                        </p:tgtEl>
                                      </p:cBhvr>
                                    </p:animEffect>
                                  </p:childTnLst>
                                </p:cTn>
                              </p:par>
                              <p:par>
                                <p:cTn id="28" presetID="22" presetClass="entr" presetSubtype="8" fill="hold" grpId="0" nodeType="withEffect">
                                  <p:stCondLst>
                                    <p:cond delay="16000"/>
                                  </p:stCondLst>
                                  <p:childTnLst>
                                    <p:set>
                                      <p:cBhvr>
                                        <p:cTn id="29" dur="1" fill="hold">
                                          <p:stCondLst>
                                            <p:cond delay="0"/>
                                          </p:stCondLst>
                                        </p:cTn>
                                        <p:tgtEl>
                                          <p:spTgt spid="51203">
                                            <p:txEl>
                                              <p:pRg st="6" end="6"/>
                                            </p:txEl>
                                          </p:spTgt>
                                        </p:tgtEl>
                                        <p:attrNameLst>
                                          <p:attrName>style.visibility</p:attrName>
                                        </p:attrNameLst>
                                      </p:cBhvr>
                                      <p:to>
                                        <p:strVal val="visible"/>
                                      </p:to>
                                    </p:set>
                                    <p:animEffect transition="in" filter="wipe(left)">
                                      <p:cBhvr>
                                        <p:cTn id="30" dur="500"/>
                                        <p:tgtEl>
                                          <p:spTgt spid="512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1"/>
                <p:tgtEl>
                  <p:spTgt spid="51204"/>
                </p:tgtEl>
              </p:cMediaNode>
            </p:audio>
          </p:childTnLst>
        </p:cTn>
      </p:par>
    </p:tnLst>
    <p:bldLst>
      <p:bldP spid="51202" grpId="0" animBg="1"/>
      <p:bldP spid="5120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52225"/>
          <p:cNvSpPr>
            <a:spLocks noGrp="1"/>
          </p:cNvSpPr>
          <p:nvPr>
            <p:ph type="title" idx="4294967295"/>
          </p:nvPr>
        </p:nvSpPr>
        <p:spPr>
          <a:xfrm>
            <a:off x="457200" y="-26987"/>
            <a:ext cx="8229600" cy="1143000"/>
          </a:xfrm>
          <a:ln/>
        </p:spPr>
        <p:txBody>
          <a:bodyPr wrap="square" lIns="91440" tIns="45720" rIns="91440" bIns="45720" anchor="ctr"/>
          <a:lstStyle/>
          <a:p>
            <a:r>
              <a:rPr lang="en-US" altLang="en-US" sz="3200" b="1" dirty="0"/>
              <a:t> ECTOPIC PREGNANCY.</a:t>
            </a:r>
            <a:r>
              <a:t/>
            </a:r>
            <a:br/>
            <a:r>
              <a:rPr lang="en-US" altLang="en-US" sz="3200" b="1" dirty="0"/>
              <a:t>DIAGNOSTIC TESTS.</a:t>
            </a:r>
          </a:p>
        </p:txBody>
      </p:sp>
      <p:sp>
        <p:nvSpPr>
          <p:cNvPr id="52227" name="Content Placeholder 52226"/>
          <p:cNvSpPr>
            <a:spLocks noGrp="1"/>
          </p:cNvSpPr>
          <p:nvPr>
            <p:ph idx="4294967295"/>
          </p:nvPr>
        </p:nvSpPr>
        <p:spPr>
          <a:xfrm>
            <a:off x="323850" y="1574800"/>
            <a:ext cx="8569326" cy="5167313"/>
          </a:xfrm>
          <a:ln/>
        </p:spPr>
        <p:txBody>
          <a:bodyPr wrap="square" lIns="91440" tIns="45720" rIns="91440" bIns="45720" anchor="t" anchorCtr="0"/>
          <a:lstStyle/>
          <a:p>
            <a:pPr algn="just">
              <a:buFont typeface="Bookman Old Style" charset="0"/>
              <a:buChar char="•"/>
            </a:pPr>
            <a:r>
              <a:rPr lang="en-US" altLang="en-US" sz="3000" b="1" dirty="0">
                <a:latin typeface="Bookman Old Style" charset="0"/>
              </a:rPr>
              <a:t>Non invasive:</a:t>
            </a:r>
          </a:p>
          <a:p>
            <a:pPr lvl="1" algn="just">
              <a:buFont typeface="Bookman Old Style" charset="0"/>
              <a:buChar char="–"/>
            </a:pPr>
            <a:r>
              <a:rPr lang="en-US" altLang="en-US" sz="2600" dirty="0">
                <a:latin typeface="Bookman Old Style" charset="0"/>
              </a:rPr>
              <a:t>Chorionic gonadotropine dosification.</a:t>
            </a:r>
          </a:p>
          <a:p>
            <a:pPr lvl="1" algn="just">
              <a:buFont typeface="Bookman Old Style" charset="0"/>
              <a:buChar char="–"/>
            </a:pPr>
            <a:r>
              <a:rPr lang="en-US" altLang="en-US" sz="2600" dirty="0">
                <a:latin typeface="Bookman Old Style" charset="0"/>
              </a:rPr>
              <a:t>Ultrasound (abdominal and vaginal).</a:t>
            </a:r>
          </a:p>
          <a:p>
            <a:pPr algn="just">
              <a:buFont typeface="Bookman Old Style" charset="0"/>
              <a:buChar char="•"/>
            </a:pPr>
            <a:endParaRPr/>
          </a:p>
          <a:p>
            <a:pPr algn="just">
              <a:buFont typeface="Bookman Old Style" charset="0"/>
              <a:buChar char="•"/>
            </a:pPr>
            <a:r>
              <a:rPr lang="en-US" altLang="en-US" sz="3000" b="1" dirty="0">
                <a:latin typeface="Bookman Old Style" charset="0"/>
              </a:rPr>
              <a:t>Invasive:</a:t>
            </a:r>
          </a:p>
          <a:p>
            <a:pPr lvl="1" algn="just">
              <a:buFont typeface="Bookman Old Style" charset="0"/>
              <a:buChar char="–"/>
            </a:pPr>
            <a:r>
              <a:rPr lang="en-US" altLang="en-US" sz="2600" dirty="0">
                <a:latin typeface="Bookman Old Style" charset="0"/>
              </a:rPr>
              <a:t>Puncture of the lower part of the pouch of Douglas.</a:t>
            </a:r>
          </a:p>
          <a:p>
            <a:pPr lvl="1" algn="just">
              <a:buFont typeface="Bookman Old Style" charset="0"/>
              <a:buChar char="–"/>
            </a:pPr>
            <a:r>
              <a:rPr lang="en-US" altLang="en-US" sz="2600" dirty="0">
                <a:latin typeface="Bookman Old Style" charset="0"/>
              </a:rPr>
              <a:t>Abdominal puncture.</a:t>
            </a:r>
          </a:p>
          <a:p>
            <a:pPr lvl="1" algn="just">
              <a:buFont typeface="Bookman Old Style" charset="0"/>
              <a:buChar char="–"/>
            </a:pPr>
            <a:r>
              <a:rPr lang="en-US" altLang="en-US" sz="2600" dirty="0">
                <a:latin typeface="Bookman Old Style" charset="0"/>
              </a:rPr>
              <a:t>Diagnostic curettage.</a:t>
            </a:r>
          </a:p>
          <a:p>
            <a:pPr lvl="1" algn="just">
              <a:buFont typeface="Bookman Old Style" charset="0"/>
              <a:buChar char="–"/>
            </a:pPr>
            <a:r>
              <a:rPr lang="en-US" altLang="en-US" sz="2600" dirty="0">
                <a:latin typeface="Bookman Old Style" charset="0"/>
              </a:rPr>
              <a:t>Laparoscopy. </a:t>
            </a:r>
          </a:p>
        </p:txBody>
      </p:sp>
      <p:pic>
        <p:nvPicPr>
          <p:cNvPr id="52228"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201150" y="333375"/>
            <a:ext cx="304800" cy="3048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9119" fill="hold"/>
                                        <p:tgtEl>
                                          <p:spTgt spid="52228"/>
                                        </p:tgtEl>
                                      </p:cBhvr>
                                    </p:cmd>
                                  </p:childTnLst>
                                </p:cTn>
                              </p:par>
                              <p:par>
                                <p:cTn id="7" presetID="22" presetClass="entr" presetSubtype="8" fill="hold" grpId="0" nodeType="withEffect">
                                  <p:stCondLst>
                                    <p:cond delay="2000"/>
                                  </p:stCondLst>
                                  <p:childTnLst>
                                    <p:set>
                                      <p:cBhvr>
                                        <p:cTn id="8" dur="1" fill="hold">
                                          <p:stCondLst>
                                            <p:cond delay="0"/>
                                          </p:stCondLst>
                                        </p:cTn>
                                        <p:tgtEl>
                                          <p:spTgt spid="52226"/>
                                        </p:tgtEl>
                                        <p:attrNameLst>
                                          <p:attrName>style.visibility</p:attrName>
                                        </p:attrNameLst>
                                      </p:cBhvr>
                                      <p:to>
                                        <p:strVal val="visible"/>
                                      </p:to>
                                    </p:set>
                                    <p:animEffect transition="in" filter="wipe(left)">
                                      <p:cBhvr>
                                        <p:cTn id="9" dur="500"/>
                                        <p:tgtEl>
                                          <p:spTgt spid="52226"/>
                                        </p:tgtEl>
                                      </p:cBhvr>
                                    </p:animEffect>
                                  </p:childTnLst>
                                </p:cTn>
                              </p:par>
                              <p:par>
                                <p:cTn id="10" presetID="22" presetClass="entr" presetSubtype="8" fill="hold" grpId="0" nodeType="withEffect">
                                  <p:stCondLst>
                                    <p:cond delay="3000"/>
                                  </p:stCondLst>
                                  <p:childTnLst>
                                    <p:set>
                                      <p:cBhvr>
                                        <p:cTn id="11" dur="1" fill="hold">
                                          <p:stCondLst>
                                            <p:cond delay="0"/>
                                          </p:stCondLst>
                                        </p:cTn>
                                        <p:tgtEl>
                                          <p:spTgt spid="52227">
                                            <p:txEl>
                                              <p:pRg st="0" end="0"/>
                                            </p:txEl>
                                          </p:spTgt>
                                        </p:tgtEl>
                                        <p:attrNameLst>
                                          <p:attrName>style.visibility</p:attrName>
                                        </p:attrNameLst>
                                      </p:cBhvr>
                                      <p:to>
                                        <p:strVal val="visible"/>
                                      </p:to>
                                    </p:set>
                                    <p:animEffect transition="in" filter="wipe(left)">
                                      <p:cBhvr>
                                        <p:cTn id="12" dur="500"/>
                                        <p:tgtEl>
                                          <p:spTgt spid="52227">
                                            <p:txEl>
                                              <p:pRg st="0" end="0"/>
                                            </p:txEl>
                                          </p:spTgt>
                                        </p:tgtEl>
                                      </p:cBhvr>
                                    </p:animEffect>
                                  </p:childTnLst>
                                </p:cTn>
                              </p:par>
                              <p:par>
                                <p:cTn id="13" presetID="22" presetClass="entr" presetSubtype="8" fill="hold" grpId="0" nodeType="withEffect">
                                  <p:stCondLst>
                                    <p:cond delay="5000"/>
                                  </p:stCondLst>
                                  <p:childTnLst>
                                    <p:set>
                                      <p:cBhvr>
                                        <p:cTn id="14" dur="1" fill="hold">
                                          <p:stCondLst>
                                            <p:cond delay="0"/>
                                          </p:stCondLst>
                                        </p:cTn>
                                        <p:tgtEl>
                                          <p:spTgt spid="52227">
                                            <p:txEl>
                                              <p:pRg st="1" end="1"/>
                                            </p:txEl>
                                          </p:spTgt>
                                        </p:tgtEl>
                                        <p:attrNameLst>
                                          <p:attrName>style.visibility</p:attrName>
                                        </p:attrNameLst>
                                      </p:cBhvr>
                                      <p:to>
                                        <p:strVal val="visible"/>
                                      </p:to>
                                    </p:set>
                                    <p:animEffect transition="in" filter="wipe(left)">
                                      <p:cBhvr>
                                        <p:cTn id="15" dur="500"/>
                                        <p:tgtEl>
                                          <p:spTgt spid="52227">
                                            <p:txEl>
                                              <p:pRg st="1" end="1"/>
                                            </p:txEl>
                                          </p:spTgt>
                                        </p:tgtEl>
                                      </p:cBhvr>
                                    </p:animEffect>
                                  </p:childTnLst>
                                </p:cTn>
                              </p:par>
                              <p:par>
                                <p:cTn id="16" presetID="22" presetClass="entr" presetSubtype="8" fill="hold" grpId="0" nodeType="withEffect">
                                  <p:stCondLst>
                                    <p:cond delay="7500"/>
                                  </p:stCondLst>
                                  <p:childTnLst>
                                    <p:set>
                                      <p:cBhvr>
                                        <p:cTn id="17" dur="1" fill="hold">
                                          <p:stCondLst>
                                            <p:cond delay="0"/>
                                          </p:stCondLst>
                                        </p:cTn>
                                        <p:tgtEl>
                                          <p:spTgt spid="52227">
                                            <p:txEl>
                                              <p:pRg st="2" end="2"/>
                                            </p:txEl>
                                          </p:spTgt>
                                        </p:tgtEl>
                                        <p:attrNameLst>
                                          <p:attrName>style.visibility</p:attrName>
                                        </p:attrNameLst>
                                      </p:cBhvr>
                                      <p:to>
                                        <p:strVal val="visible"/>
                                      </p:to>
                                    </p:set>
                                    <p:animEffect transition="in" filter="wipe(left)">
                                      <p:cBhvr>
                                        <p:cTn id="18" dur="500"/>
                                        <p:tgtEl>
                                          <p:spTgt spid="52227">
                                            <p:txEl>
                                              <p:pRg st="2" end="2"/>
                                            </p:txEl>
                                          </p:spTgt>
                                        </p:tgtEl>
                                      </p:cBhvr>
                                    </p:animEffect>
                                  </p:childTnLst>
                                </p:cTn>
                              </p:par>
                              <p:par>
                                <p:cTn id="19" presetID="22" presetClass="entr" presetSubtype="8" fill="hold" grpId="0" nodeType="withEffect">
                                  <p:stCondLst>
                                    <p:cond delay="10000"/>
                                  </p:stCondLst>
                                  <p:childTnLst>
                                    <p:set>
                                      <p:cBhvr>
                                        <p:cTn id="20" dur="1" fill="hold">
                                          <p:stCondLst>
                                            <p:cond delay="0"/>
                                          </p:stCondLst>
                                        </p:cTn>
                                        <p:tgtEl>
                                          <p:spTgt spid="52227">
                                            <p:txEl>
                                              <p:pRg st="4" end="4"/>
                                            </p:txEl>
                                          </p:spTgt>
                                        </p:tgtEl>
                                        <p:attrNameLst>
                                          <p:attrName>style.visibility</p:attrName>
                                        </p:attrNameLst>
                                      </p:cBhvr>
                                      <p:to>
                                        <p:strVal val="visible"/>
                                      </p:to>
                                    </p:set>
                                    <p:animEffect transition="in" filter="wipe(left)">
                                      <p:cBhvr>
                                        <p:cTn id="21" dur="500"/>
                                        <p:tgtEl>
                                          <p:spTgt spid="52227">
                                            <p:txEl>
                                              <p:pRg st="4" end="4"/>
                                            </p:txEl>
                                          </p:spTgt>
                                        </p:tgtEl>
                                      </p:cBhvr>
                                    </p:animEffect>
                                  </p:childTnLst>
                                </p:cTn>
                              </p:par>
                              <p:par>
                                <p:cTn id="22" presetID="22" presetClass="entr" presetSubtype="8" fill="hold" grpId="0" nodeType="withEffect">
                                  <p:stCondLst>
                                    <p:cond delay="11000"/>
                                  </p:stCondLst>
                                  <p:childTnLst>
                                    <p:set>
                                      <p:cBhvr>
                                        <p:cTn id="23" dur="1" fill="hold">
                                          <p:stCondLst>
                                            <p:cond delay="0"/>
                                          </p:stCondLst>
                                        </p:cTn>
                                        <p:tgtEl>
                                          <p:spTgt spid="52227">
                                            <p:txEl>
                                              <p:pRg st="5" end="5"/>
                                            </p:txEl>
                                          </p:spTgt>
                                        </p:tgtEl>
                                        <p:attrNameLst>
                                          <p:attrName>style.visibility</p:attrName>
                                        </p:attrNameLst>
                                      </p:cBhvr>
                                      <p:to>
                                        <p:strVal val="visible"/>
                                      </p:to>
                                    </p:set>
                                    <p:animEffect transition="in" filter="wipe(left)">
                                      <p:cBhvr>
                                        <p:cTn id="24" dur="500"/>
                                        <p:tgtEl>
                                          <p:spTgt spid="52227">
                                            <p:txEl>
                                              <p:pRg st="5" end="5"/>
                                            </p:txEl>
                                          </p:spTgt>
                                        </p:tgtEl>
                                      </p:cBhvr>
                                    </p:animEffect>
                                  </p:childTnLst>
                                </p:cTn>
                              </p:par>
                              <p:par>
                                <p:cTn id="25" presetID="22" presetClass="entr" presetSubtype="8" fill="hold" grpId="0" nodeType="withEffect">
                                  <p:stCondLst>
                                    <p:cond delay="14000"/>
                                  </p:stCondLst>
                                  <p:childTnLst>
                                    <p:set>
                                      <p:cBhvr>
                                        <p:cTn id="26" dur="1" fill="hold">
                                          <p:stCondLst>
                                            <p:cond delay="0"/>
                                          </p:stCondLst>
                                        </p:cTn>
                                        <p:tgtEl>
                                          <p:spTgt spid="52227">
                                            <p:txEl>
                                              <p:pRg st="6" end="6"/>
                                            </p:txEl>
                                          </p:spTgt>
                                        </p:tgtEl>
                                        <p:attrNameLst>
                                          <p:attrName>style.visibility</p:attrName>
                                        </p:attrNameLst>
                                      </p:cBhvr>
                                      <p:to>
                                        <p:strVal val="visible"/>
                                      </p:to>
                                    </p:set>
                                    <p:animEffect transition="in" filter="wipe(left)">
                                      <p:cBhvr>
                                        <p:cTn id="27" dur="500"/>
                                        <p:tgtEl>
                                          <p:spTgt spid="52227">
                                            <p:txEl>
                                              <p:pRg st="6" end="6"/>
                                            </p:txEl>
                                          </p:spTgt>
                                        </p:tgtEl>
                                      </p:cBhvr>
                                    </p:animEffect>
                                  </p:childTnLst>
                                </p:cTn>
                              </p:par>
                              <p:par>
                                <p:cTn id="28" presetID="22" presetClass="entr" presetSubtype="8" fill="hold" grpId="0" nodeType="withEffect">
                                  <p:stCondLst>
                                    <p:cond delay="16000"/>
                                  </p:stCondLst>
                                  <p:childTnLst>
                                    <p:set>
                                      <p:cBhvr>
                                        <p:cTn id="29" dur="1" fill="hold">
                                          <p:stCondLst>
                                            <p:cond delay="0"/>
                                          </p:stCondLst>
                                        </p:cTn>
                                        <p:tgtEl>
                                          <p:spTgt spid="52227">
                                            <p:txEl>
                                              <p:pRg st="7" end="7"/>
                                            </p:txEl>
                                          </p:spTgt>
                                        </p:tgtEl>
                                        <p:attrNameLst>
                                          <p:attrName>style.visibility</p:attrName>
                                        </p:attrNameLst>
                                      </p:cBhvr>
                                      <p:to>
                                        <p:strVal val="visible"/>
                                      </p:to>
                                    </p:set>
                                    <p:animEffect transition="in" filter="wipe(left)">
                                      <p:cBhvr>
                                        <p:cTn id="30" dur="500"/>
                                        <p:tgtEl>
                                          <p:spTgt spid="52227">
                                            <p:txEl>
                                              <p:pRg st="7" end="7"/>
                                            </p:txEl>
                                          </p:spTgt>
                                        </p:tgtEl>
                                      </p:cBhvr>
                                    </p:animEffect>
                                  </p:childTnLst>
                                </p:cTn>
                              </p:par>
                              <p:par>
                                <p:cTn id="31" presetID="22" presetClass="entr" presetSubtype="8" fill="hold" grpId="0" nodeType="withEffect">
                                  <p:stCondLst>
                                    <p:cond delay="18000"/>
                                  </p:stCondLst>
                                  <p:childTnLst>
                                    <p:set>
                                      <p:cBhvr>
                                        <p:cTn id="32" dur="1" fill="hold">
                                          <p:stCondLst>
                                            <p:cond delay="0"/>
                                          </p:stCondLst>
                                        </p:cTn>
                                        <p:tgtEl>
                                          <p:spTgt spid="52227">
                                            <p:txEl>
                                              <p:pRg st="8" end="8"/>
                                            </p:txEl>
                                          </p:spTgt>
                                        </p:tgtEl>
                                        <p:attrNameLst>
                                          <p:attrName>style.visibility</p:attrName>
                                        </p:attrNameLst>
                                      </p:cBhvr>
                                      <p:to>
                                        <p:strVal val="visible"/>
                                      </p:to>
                                    </p:set>
                                    <p:animEffect transition="in" filter="wipe(left)">
                                      <p:cBhvr>
                                        <p:cTn id="33" dur="500"/>
                                        <p:tgtEl>
                                          <p:spTgt spid="522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4"/>
                <p:tgtEl>
                  <p:spTgt spid="52228"/>
                </p:tgtEl>
              </p:cMediaNode>
            </p:audio>
          </p:childTnLst>
        </p:cTn>
      </p:par>
    </p:tnLst>
    <p:bldLst>
      <p:bldP spid="52226" grpId="0" animBg="1"/>
      <p:bldP spid="5222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4337"/>
          <p:cNvSpPr>
            <a:spLocks noGrp="1"/>
          </p:cNvSpPr>
          <p:nvPr>
            <p:ph type="title" idx="4294967295"/>
          </p:nvPr>
        </p:nvSpPr>
        <p:spPr>
          <a:xfrm>
            <a:off x="457200" y="0"/>
            <a:ext cx="8229600" cy="836613"/>
          </a:xfrm>
          <a:ln/>
        </p:spPr>
        <p:txBody>
          <a:bodyPr wrap="square" lIns="91440" tIns="45720" rIns="91440" bIns="45720" anchor="ctr"/>
          <a:lstStyle/>
          <a:p>
            <a:r>
              <a:rPr lang="en-US" altLang="en-US" sz="3600" b="1" dirty="0"/>
              <a:t>ETIOLOGY</a:t>
            </a:r>
          </a:p>
        </p:txBody>
      </p:sp>
      <p:sp>
        <p:nvSpPr>
          <p:cNvPr id="14339" name="Content Placeholder 14338"/>
          <p:cNvSpPr>
            <a:spLocks noGrp="1"/>
          </p:cNvSpPr>
          <p:nvPr>
            <p:ph idx="4294967295"/>
          </p:nvPr>
        </p:nvSpPr>
        <p:spPr>
          <a:xfrm>
            <a:off x="1249363" y="1600200"/>
            <a:ext cx="7426325" cy="2836863"/>
          </a:xfrm>
          <a:ln/>
        </p:spPr>
        <p:txBody>
          <a:bodyPr wrap="square" lIns="91440" tIns="45720" rIns="91440" bIns="45720" anchor="t" anchorCtr="0"/>
          <a:lstStyle/>
          <a:p>
            <a:pPr>
              <a:lnSpc>
                <a:spcPct val="150000"/>
              </a:lnSpc>
              <a:buFont typeface="Bookman Old Style" charset="0"/>
              <a:buChar char="•"/>
            </a:pPr>
            <a:r>
              <a:rPr lang="en-US" altLang="en-US" sz="3600" dirty="0">
                <a:latin typeface="Bookman Old Style" charset="0"/>
              </a:rPr>
              <a:t>Ovular factors.</a:t>
            </a:r>
          </a:p>
          <a:p>
            <a:pPr>
              <a:lnSpc>
                <a:spcPct val="150000"/>
              </a:lnSpc>
              <a:buFont typeface="Bookman Old Style" charset="0"/>
              <a:buChar char="•"/>
            </a:pPr>
            <a:r>
              <a:rPr lang="en-US" altLang="en-US" sz="3600" dirty="0">
                <a:latin typeface="Bookman Old Style" charset="0"/>
              </a:rPr>
              <a:t>Local maternal factors.</a:t>
            </a:r>
          </a:p>
          <a:p>
            <a:pPr>
              <a:lnSpc>
                <a:spcPct val="150000"/>
              </a:lnSpc>
              <a:buFont typeface="Bookman Old Style" charset="0"/>
              <a:buChar char="•"/>
            </a:pPr>
            <a:r>
              <a:rPr lang="en-US" altLang="en-US" sz="3600" dirty="0">
                <a:latin typeface="Bookman Old Style" charset="0"/>
              </a:rPr>
              <a:t>General maternal factors.</a:t>
            </a:r>
          </a:p>
        </p:txBody>
      </p:sp>
      <p:pic>
        <p:nvPicPr>
          <p:cNvPr id="14340"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396412" y="4763"/>
            <a:ext cx="304800" cy="3048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9489" fill="hold"/>
                                        <p:tgtEl>
                                          <p:spTgt spid="14340"/>
                                        </p:tgtEl>
                                      </p:cBhvr>
                                    </p:cmd>
                                  </p:childTnLst>
                                </p:cTn>
                              </p:par>
                              <p:par>
                                <p:cTn id="7" presetID="22" presetClass="entr" presetSubtype="8" fill="hold" grpId="0" nodeType="withEffect">
                                  <p:stCondLst>
                                    <p:cond delay="2000"/>
                                  </p:stCondLst>
                                  <p:childTnLst>
                                    <p:set>
                                      <p:cBhvr>
                                        <p:cTn id="8" dur="1" fill="hold">
                                          <p:stCondLst>
                                            <p:cond delay="0"/>
                                          </p:stCondLst>
                                        </p:cTn>
                                        <p:tgtEl>
                                          <p:spTgt spid="14338"/>
                                        </p:tgtEl>
                                        <p:attrNameLst>
                                          <p:attrName>style.visibility</p:attrName>
                                        </p:attrNameLst>
                                      </p:cBhvr>
                                      <p:to>
                                        <p:strVal val="visible"/>
                                      </p:to>
                                    </p:set>
                                    <p:animEffect transition="in" filter="wipe(left)">
                                      <p:cBhvr>
                                        <p:cTn id="9" dur="500"/>
                                        <p:tgtEl>
                                          <p:spTgt spid="14338"/>
                                        </p:tgtEl>
                                      </p:cBhvr>
                                    </p:animEffect>
                                  </p:childTnLst>
                                </p:cTn>
                              </p:par>
                              <p:par>
                                <p:cTn id="10" presetID="22" presetClass="entr" presetSubtype="8" fill="hold" grpId="0" nodeType="withEffect">
                                  <p:stCondLst>
                                    <p:cond delay="350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wipe(left)">
                                      <p:cBhvr>
                                        <p:cTn id="12" dur="500"/>
                                        <p:tgtEl>
                                          <p:spTgt spid="14339">
                                            <p:txEl>
                                              <p:pRg st="0" end="0"/>
                                            </p:txEl>
                                          </p:spTgt>
                                        </p:tgtEl>
                                      </p:cBhvr>
                                    </p:animEffect>
                                  </p:childTnLst>
                                </p:cTn>
                              </p:par>
                              <p:par>
                                <p:cTn id="13" presetID="22" presetClass="entr" presetSubtype="8" fill="hold" grpId="0" nodeType="withEffect">
                                  <p:stCondLst>
                                    <p:cond delay="5500"/>
                                  </p:stCondLst>
                                  <p:childTnLst>
                                    <p:set>
                                      <p:cBhvr>
                                        <p:cTn id="14" dur="1" fill="hold">
                                          <p:stCondLst>
                                            <p:cond delay="0"/>
                                          </p:stCondLst>
                                        </p:cTn>
                                        <p:tgtEl>
                                          <p:spTgt spid="14339">
                                            <p:txEl>
                                              <p:pRg st="1" end="1"/>
                                            </p:txEl>
                                          </p:spTgt>
                                        </p:tgtEl>
                                        <p:attrNameLst>
                                          <p:attrName>style.visibility</p:attrName>
                                        </p:attrNameLst>
                                      </p:cBhvr>
                                      <p:to>
                                        <p:strVal val="visible"/>
                                      </p:to>
                                    </p:set>
                                    <p:animEffect transition="in" filter="wipe(left)">
                                      <p:cBhvr>
                                        <p:cTn id="15" dur="500"/>
                                        <p:tgtEl>
                                          <p:spTgt spid="14339">
                                            <p:txEl>
                                              <p:pRg st="1" end="1"/>
                                            </p:txEl>
                                          </p:spTgt>
                                        </p:tgtEl>
                                      </p:cBhvr>
                                    </p:animEffect>
                                  </p:childTnLst>
                                </p:cTn>
                              </p:par>
                              <p:par>
                                <p:cTn id="16" presetID="22" presetClass="entr" presetSubtype="8" fill="hold" grpId="0" nodeType="withEffect">
                                  <p:stCondLst>
                                    <p:cond delay="7000"/>
                                  </p:stCondLst>
                                  <p:childTnLst>
                                    <p:set>
                                      <p:cBhvr>
                                        <p:cTn id="17" dur="1" fill="hold">
                                          <p:stCondLst>
                                            <p:cond delay="0"/>
                                          </p:stCondLst>
                                        </p:cTn>
                                        <p:tgtEl>
                                          <p:spTgt spid="14339">
                                            <p:txEl>
                                              <p:pRg st="2" end="2"/>
                                            </p:txEl>
                                          </p:spTgt>
                                        </p:tgtEl>
                                        <p:attrNameLst>
                                          <p:attrName>style.visibility</p:attrName>
                                        </p:attrNameLst>
                                      </p:cBhvr>
                                      <p:to>
                                        <p:strVal val="visible"/>
                                      </p:to>
                                    </p:set>
                                    <p:animEffect transition="in" filter="wipe(left)">
                                      <p:cBhvr>
                                        <p:cTn id="18"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9"/>
                <p:tgtEl>
                  <p:spTgt spid="14340"/>
                </p:tgtEl>
              </p:cMediaNode>
            </p:audio>
          </p:childTnLst>
        </p:cTn>
      </p:par>
    </p:tnLst>
    <p:bldLst>
      <p:bldP spid="14338" grpId="0" animBg="1"/>
      <p:bldP spid="143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5361"/>
          <p:cNvSpPr>
            <a:spLocks noGrp="1"/>
          </p:cNvSpPr>
          <p:nvPr>
            <p:ph type="title" idx="4294967295"/>
          </p:nvPr>
        </p:nvSpPr>
        <p:spPr>
          <a:xfrm>
            <a:off x="457200" y="160338"/>
            <a:ext cx="8229600" cy="849312"/>
          </a:xfrm>
          <a:ln/>
        </p:spPr>
        <p:txBody>
          <a:bodyPr wrap="square" lIns="91440" tIns="45720" rIns="91440" bIns="45720" anchor="ctr">
            <a:normAutofit fontScale="90000"/>
          </a:bodyPr>
          <a:lstStyle/>
          <a:p>
            <a:r>
              <a:t/>
            </a:r>
            <a:br/>
            <a:r>
              <a:t/>
            </a:r>
            <a:br/>
            <a:r>
              <a:rPr lang="en-US" altLang="en-US" sz="3600" b="1" dirty="0"/>
              <a:t>ETIOLOGY. OVULAR FACTORS.</a:t>
            </a:r>
            <a:r>
              <a:t/>
            </a:r>
            <a:br/>
            <a:r>
              <a:t/>
            </a:r>
            <a:br/>
            <a:endParaRPr/>
          </a:p>
        </p:txBody>
      </p:sp>
      <p:sp>
        <p:nvSpPr>
          <p:cNvPr id="15363" name="Content Placeholder 15362"/>
          <p:cNvSpPr>
            <a:spLocks noGrp="1"/>
          </p:cNvSpPr>
          <p:nvPr>
            <p:ph idx="4294967295"/>
          </p:nvPr>
        </p:nvSpPr>
        <p:spPr>
          <a:xfrm>
            <a:off x="250825" y="1673225"/>
            <a:ext cx="8497887" cy="1900238"/>
          </a:xfrm>
          <a:ln/>
        </p:spPr>
        <p:txBody>
          <a:bodyPr wrap="square" lIns="91440" tIns="45720" rIns="91440" bIns="45720" anchor="t" anchorCtr="0">
            <a:normAutofit fontScale="55000" lnSpcReduction="20000"/>
          </a:bodyPr>
          <a:lstStyle/>
          <a:p>
            <a:pPr>
              <a:lnSpc>
                <a:spcPct val="150000"/>
              </a:lnSpc>
              <a:buFont typeface="Wingdings" charset="2"/>
              <a:buChar char="q"/>
            </a:pPr>
            <a:r>
              <a:rPr lang="en-US" altLang="en-US" sz="3600" dirty="0">
                <a:latin typeface="Bookman Old Style" charset="0"/>
              </a:rPr>
              <a:t>Defective </a:t>
            </a:r>
            <a:r>
              <a:rPr lang="en-US" altLang="en-US" sz="3600" dirty="0" smtClean="0">
                <a:latin typeface="Bookman Old Style" charset="0"/>
              </a:rPr>
              <a:t>ova: due to </a:t>
            </a:r>
            <a:r>
              <a:rPr lang="en-US" altLang="en-US" sz="3600" dirty="0" err="1" smtClean="0">
                <a:latin typeface="Bookman Old Style" charset="0"/>
              </a:rPr>
              <a:t>cromosomic</a:t>
            </a:r>
            <a:r>
              <a:rPr lang="en-US" altLang="en-US" sz="3600" dirty="0" smtClean="0">
                <a:latin typeface="Bookman Old Style" charset="0"/>
              </a:rPr>
              <a:t> defects  of the </a:t>
            </a:r>
            <a:r>
              <a:rPr lang="en-US" altLang="en-US" sz="3600" dirty="0" err="1" smtClean="0">
                <a:latin typeface="Bookman Old Style" charset="0"/>
              </a:rPr>
              <a:t>embrio</a:t>
            </a:r>
            <a:r>
              <a:rPr lang="en-US" altLang="en-US" sz="3600" dirty="0" smtClean="0">
                <a:latin typeface="Bookman Old Style" charset="0"/>
              </a:rPr>
              <a:t>.</a:t>
            </a:r>
          </a:p>
          <a:p>
            <a:pPr marL="742950" indent="-742950">
              <a:lnSpc>
                <a:spcPct val="150000"/>
              </a:lnSpc>
              <a:buFont typeface="+mj-lt"/>
              <a:buAutoNum type="alphaLcParenR"/>
            </a:pPr>
            <a:endParaRPr lang="en-US" altLang="en-US" sz="3600" dirty="0" smtClean="0">
              <a:latin typeface="Bookman Old Style" charset="0"/>
            </a:endParaRPr>
          </a:p>
          <a:p>
            <a:pPr>
              <a:lnSpc>
                <a:spcPct val="150000"/>
              </a:lnSpc>
              <a:buNone/>
            </a:pPr>
            <a:endParaRPr lang="en-US" altLang="en-US" sz="3600" dirty="0" smtClean="0">
              <a:latin typeface="Bookman Old Style" charset="0"/>
            </a:endParaRPr>
          </a:p>
          <a:p>
            <a:pPr>
              <a:lnSpc>
                <a:spcPct val="150000"/>
              </a:lnSpc>
              <a:buFont typeface="Wingdings" charset="2"/>
              <a:buChar char="q"/>
            </a:pPr>
            <a:r>
              <a:rPr lang="en-US" altLang="en-US" sz="3600" dirty="0" err="1" smtClean="0">
                <a:latin typeface="Bookman Old Style" charset="0"/>
              </a:rPr>
              <a:t>Trophoblast</a:t>
            </a:r>
            <a:r>
              <a:rPr lang="en-US" altLang="en-US" sz="3600" dirty="0" smtClean="0">
                <a:latin typeface="Bookman Old Style" charset="0"/>
              </a:rPr>
              <a:t> </a:t>
            </a:r>
            <a:r>
              <a:rPr lang="en-US" altLang="en-US" sz="3600" dirty="0">
                <a:latin typeface="Bookman Old Style" charset="0"/>
              </a:rPr>
              <a:t>endocrine alterations</a:t>
            </a:r>
            <a:r>
              <a:rPr lang="en-US" altLang="en-US" sz="3600" dirty="0" smtClean="0">
                <a:latin typeface="Bookman Old Style" charset="0"/>
              </a:rPr>
              <a:t>.</a:t>
            </a:r>
          </a:p>
          <a:p>
            <a:pPr>
              <a:lnSpc>
                <a:spcPct val="150000"/>
              </a:lnSpc>
              <a:buFont typeface="Wingdings" charset="2"/>
              <a:buChar char="q"/>
            </a:pPr>
            <a:endParaRPr lang="en-US" altLang="en-US" sz="3600" dirty="0">
              <a:latin typeface="Bookman Old Style" charset="0"/>
            </a:endParaRPr>
          </a:p>
        </p:txBody>
      </p:sp>
      <p:pic>
        <p:nvPicPr>
          <p:cNvPr id="15364"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396412" y="333375"/>
            <a:ext cx="304800" cy="3048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8544" fill="hold"/>
                                        <p:tgtEl>
                                          <p:spTgt spid="15364"/>
                                        </p:tgtEl>
                                      </p:cBhvr>
                                    </p:cmd>
                                  </p:childTnLst>
                                </p:cTn>
                              </p:par>
                              <p:par>
                                <p:cTn id="7" presetID="22" presetClass="entr" presetSubtype="8" fill="hold" grpId="0" nodeType="withEffect">
                                  <p:stCondLst>
                                    <p:cond delay="1500"/>
                                  </p:stCondLst>
                                  <p:childTnLst>
                                    <p:set>
                                      <p:cBhvr>
                                        <p:cTn id="8" dur="1" fill="hold">
                                          <p:stCondLst>
                                            <p:cond delay="0"/>
                                          </p:stCondLst>
                                        </p:cTn>
                                        <p:tgtEl>
                                          <p:spTgt spid="15362"/>
                                        </p:tgtEl>
                                        <p:attrNameLst>
                                          <p:attrName>style.visibility</p:attrName>
                                        </p:attrNameLst>
                                      </p:cBhvr>
                                      <p:to>
                                        <p:strVal val="visible"/>
                                      </p:to>
                                    </p:set>
                                    <p:animEffect transition="in" filter="wipe(left)">
                                      <p:cBhvr>
                                        <p:cTn id="9" dur="500"/>
                                        <p:tgtEl>
                                          <p:spTgt spid="15362"/>
                                        </p:tgtEl>
                                      </p:cBhvr>
                                    </p:animEffect>
                                  </p:childTnLst>
                                </p:cTn>
                              </p:par>
                              <p:par>
                                <p:cTn id="10" presetID="22" presetClass="entr" presetSubtype="8" fill="hold" grpId="0" nodeType="withEffect">
                                  <p:stCondLst>
                                    <p:cond delay="450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wipe(left)">
                                      <p:cBhvr>
                                        <p:cTn id="12" dur="500"/>
                                        <p:tgtEl>
                                          <p:spTgt spid="15363">
                                            <p:txEl>
                                              <p:pRg st="0" end="0"/>
                                            </p:txEl>
                                          </p:spTgt>
                                        </p:tgtEl>
                                      </p:cBhvr>
                                    </p:animEffect>
                                  </p:childTnLst>
                                </p:cTn>
                              </p:par>
                              <p:par>
                                <p:cTn id="13" presetID="22" presetClass="entr" presetSubtype="8" fill="hold" grpId="0" nodeType="withEffect">
                                  <p:stCondLst>
                                    <p:cond delay="6000"/>
                                  </p:stCondLst>
                                  <p:childTnLst>
                                    <p:set>
                                      <p:cBhvr>
                                        <p:cTn id="14" dur="1" fill="hold">
                                          <p:stCondLst>
                                            <p:cond delay="0"/>
                                          </p:stCondLst>
                                        </p:cTn>
                                        <p:tgtEl>
                                          <p:spTgt spid="15363">
                                            <p:txEl>
                                              <p:pRg st="3" end="3"/>
                                            </p:txEl>
                                          </p:spTgt>
                                        </p:tgtEl>
                                        <p:attrNameLst>
                                          <p:attrName>style.visibility</p:attrName>
                                        </p:attrNameLst>
                                      </p:cBhvr>
                                      <p:to>
                                        <p:strVal val="visible"/>
                                      </p:to>
                                    </p:set>
                                    <p:animEffect transition="in" filter="wipe(left)">
                                      <p:cBhvr>
                                        <p:cTn id="15"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6"/>
                <p:tgtEl>
                  <p:spTgt spid="15364"/>
                </p:tgtEl>
              </p:cMediaNode>
            </p:audio>
          </p:childTnLst>
        </p:cTn>
      </p:par>
    </p:tnLst>
    <p:bldLst>
      <p:bldP spid="15362" grpId="0" animBg="1"/>
      <p:bldP spid="1536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6385"/>
          <p:cNvSpPr>
            <a:spLocks noGrp="1"/>
          </p:cNvSpPr>
          <p:nvPr>
            <p:ph type="title" idx="4294967295"/>
          </p:nvPr>
        </p:nvSpPr>
        <p:spPr>
          <a:xfrm>
            <a:off x="179388" y="333375"/>
            <a:ext cx="8785224" cy="792163"/>
          </a:xfrm>
          <a:ln/>
        </p:spPr>
        <p:txBody>
          <a:bodyPr wrap="square" lIns="91440" tIns="45720" rIns="91440" bIns="45720" anchor="ctr"/>
          <a:lstStyle/>
          <a:p>
            <a:r>
              <a:rPr lang="en-US" altLang="en-US" sz="3000" b="1" dirty="0"/>
              <a:t>ETIOLOGY. LOCAL MATERNAL FACTORS. </a:t>
            </a:r>
          </a:p>
        </p:txBody>
      </p:sp>
      <p:sp>
        <p:nvSpPr>
          <p:cNvPr id="16387" name="Content Placeholder 16386"/>
          <p:cNvSpPr>
            <a:spLocks noGrp="1"/>
          </p:cNvSpPr>
          <p:nvPr>
            <p:ph idx="4294967295"/>
          </p:nvPr>
        </p:nvSpPr>
        <p:spPr>
          <a:xfrm>
            <a:off x="250825" y="1412875"/>
            <a:ext cx="8435975" cy="3844925"/>
          </a:xfrm>
          <a:ln/>
        </p:spPr>
        <p:txBody>
          <a:bodyPr wrap="square" lIns="91440" tIns="45720" rIns="91440" bIns="45720" anchor="t" anchorCtr="0"/>
          <a:lstStyle/>
          <a:p>
            <a:pPr>
              <a:lnSpc>
                <a:spcPct val="150000"/>
              </a:lnSpc>
              <a:buFont typeface="Wingdings" charset="2"/>
              <a:buChar char="q"/>
            </a:pPr>
            <a:r>
              <a:rPr lang="en-US" altLang="en-US" sz="2800" dirty="0">
                <a:latin typeface="Bookman Old Style" charset="0"/>
              </a:rPr>
              <a:t>Inflammatory processes of the endometrium. </a:t>
            </a:r>
          </a:p>
          <a:p>
            <a:pPr>
              <a:lnSpc>
                <a:spcPct val="150000"/>
              </a:lnSpc>
              <a:buFont typeface="Wingdings" charset="2"/>
              <a:buChar char="q"/>
            </a:pPr>
            <a:r>
              <a:rPr lang="en-US" altLang="en-US" sz="2800" dirty="0">
                <a:latin typeface="Bookman Old Style" charset="0"/>
              </a:rPr>
              <a:t>Uterine malformations. </a:t>
            </a:r>
          </a:p>
          <a:p>
            <a:pPr>
              <a:lnSpc>
                <a:spcPct val="150000"/>
              </a:lnSpc>
              <a:buFont typeface="Wingdings" charset="2"/>
              <a:buChar char="q"/>
            </a:pPr>
            <a:r>
              <a:rPr lang="en-US" altLang="en-US" sz="2800" dirty="0">
                <a:latin typeface="Bookman Old Style" charset="0"/>
              </a:rPr>
              <a:t>Uterine hypoplasia. </a:t>
            </a:r>
          </a:p>
          <a:p>
            <a:pPr>
              <a:lnSpc>
                <a:spcPct val="150000"/>
              </a:lnSpc>
              <a:buFont typeface="Wingdings" charset="2"/>
              <a:buChar char="q"/>
            </a:pPr>
            <a:r>
              <a:rPr lang="en-US" altLang="en-US" sz="2800" dirty="0">
                <a:latin typeface="Bookman Old Style" charset="0"/>
              </a:rPr>
              <a:t>Uterine tumors. </a:t>
            </a:r>
          </a:p>
          <a:p>
            <a:pPr>
              <a:lnSpc>
                <a:spcPct val="150000"/>
              </a:lnSpc>
              <a:buFont typeface="Wingdings" charset="2"/>
              <a:buChar char="q"/>
            </a:pPr>
            <a:r>
              <a:rPr lang="en-US" altLang="en-US" sz="2800" dirty="0">
                <a:latin typeface="Bookman Old Style" charset="0"/>
              </a:rPr>
              <a:t>Cervical incompetence.</a:t>
            </a:r>
          </a:p>
        </p:txBody>
      </p:sp>
      <p:pic>
        <p:nvPicPr>
          <p:cNvPr id="16388"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324976" y="115888"/>
            <a:ext cx="304800" cy="3048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7727" fill="hold"/>
                                        <p:tgtEl>
                                          <p:spTgt spid="16388"/>
                                        </p:tgtEl>
                                      </p:cBhvr>
                                    </p:cmd>
                                  </p:childTnLst>
                                </p:cTn>
                              </p:par>
                              <p:par>
                                <p:cTn id="7" presetID="22" presetClass="entr" presetSubtype="8" fill="hold" grpId="0" nodeType="withEffect">
                                  <p:stCondLst>
                                    <p:cond delay="2000"/>
                                  </p:stCondLst>
                                  <p:childTnLst>
                                    <p:set>
                                      <p:cBhvr>
                                        <p:cTn id="8" dur="1" fill="hold">
                                          <p:stCondLst>
                                            <p:cond delay="0"/>
                                          </p:stCondLst>
                                        </p:cTn>
                                        <p:tgtEl>
                                          <p:spTgt spid="16386"/>
                                        </p:tgtEl>
                                        <p:attrNameLst>
                                          <p:attrName>style.visibility</p:attrName>
                                        </p:attrNameLst>
                                      </p:cBhvr>
                                      <p:to>
                                        <p:strVal val="visible"/>
                                      </p:to>
                                    </p:set>
                                    <p:animEffect transition="in" filter="wipe(left)">
                                      <p:cBhvr>
                                        <p:cTn id="9" dur="500"/>
                                        <p:tgtEl>
                                          <p:spTgt spid="16386"/>
                                        </p:tgtEl>
                                      </p:cBhvr>
                                    </p:animEffect>
                                  </p:childTnLst>
                                </p:cTn>
                              </p:par>
                              <p:par>
                                <p:cTn id="10" presetID="22" presetClass="entr" presetSubtype="8" fill="hold" grpId="0" nodeType="withEffect">
                                  <p:stCondLst>
                                    <p:cond delay="500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wipe(left)">
                                      <p:cBhvr>
                                        <p:cTn id="12" dur="500"/>
                                        <p:tgtEl>
                                          <p:spTgt spid="16387">
                                            <p:txEl>
                                              <p:pRg st="0" end="0"/>
                                            </p:txEl>
                                          </p:spTgt>
                                        </p:tgtEl>
                                      </p:cBhvr>
                                    </p:animEffect>
                                  </p:childTnLst>
                                </p:cTn>
                              </p:par>
                              <p:par>
                                <p:cTn id="13" presetID="22" presetClass="entr" presetSubtype="8" fill="hold" grpId="0" nodeType="withEffect">
                                  <p:stCondLst>
                                    <p:cond delay="8000"/>
                                  </p:stCondLst>
                                  <p:childTnLst>
                                    <p:set>
                                      <p:cBhvr>
                                        <p:cTn id="14" dur="1" fill="hold">
                                          <p:stCondLst>
                                            <p:cond delay="0"/>
                                          </p:stCondLst>
                                        </p:cTn>
                                        <p:tgtEl>
                                          <p:spTgt spid="16387">
                                            <p:txEl>
                                              <p:pRg st="1" end="1"/>
                                            </p:txEl>
                                          </p:spTgt>
                                        </p:tgtEl>
                                        <p:attrNameLst>
                                          <p:attrName>style.visibility</p:attrName>
                                        </p:attrNameLst>
                                      </p:cBhvr>
                                      <p:to>
                                        <p:strVal val="visible"/>
                                      </p:to>
                                    </p:set>
                                    <p:animEffect transition="in" filter="wipe(left)">
                                      <p:cBhvr>
                                        <p:cTn id="15" dur="500"/>
                                        <p:tgtEl>
                                          <p:spTgt spid="16387">
                                            <p:txEl>
                                              <p:pRg st="1" end="1"/>
                                            </p:txEl>
                                          </p:spTgt>
                                        </p:tgtEl>
                                      </p:cBhvr>
                                    </p:animEffect>
                                  </p:childTnLst>
                                </p:cTn>
                              </p:par>
                              <p:par>
                                <p:cTn id="16" presetID="22" presetClass="entr" presetSubtype="8" fill="hold" grpId="0" nodeType="withEffect">
                                  <p:stCondLst>
                                    <p:cond delay="10000"/>
                                  </p:stCondLst>
                                  <p:childTnLst>
                                    <p:set>
                                      <p:cBhvr>
                                        <p:cTn id="17" dur="1" fill="hold">
                                          <p:stCondLst>
                                            <p:cond delay="0"/>
                                          </p:stCondLst>
                                        </p:cTn>
                                        <p:tgtEl>
                                          <p:spTgt spid="16387">
                                            <p:txEl>
                                              <p:pRg st="2" end="2"/>
                                            </p:txEl>
                                          </p:spTgt>
                                        </p:tgtEl>
                                        <p:attrNameLst>
                                          <p:attrName>style.visibility</p:attrName>
                                        </p:attrNameLst>
                                      </p:cBhvr>
                                      <p:to>
                                        <p:strVal val="visible"/>
                                      </p:to>
                                    </p:set>
                                    <p:animEffect transition="in" filter="wipe(left)">
                                      <p:cBhvr>
                                        <p:cTn id="18" dur="500"/>
                                        <p:tgtEl>
                                          <p:spTgt spid="16387">
                                            <p:txEl>
                                              <p:pRg st="2" end="2"/>
                                            </p:txEl>
                                          </p:spTgt>
                                        </p:tgtEl>
                                      </p:cBhvr>
                                    </p:animEffect>
                                  </p:childTnLst>
                                </p:cTn>
                              </p:par>
                              <p:par>
                                <p:cTn id="19" presetID="22" presetClass="entr" presetSubtype="8" fill="hold" grpId="0" nodeType="withEffect">
                                  <p:stCondLst>
                                    <p:cond delay="12000"/>
                                  </p:stCondLst>
                                  <p:childTnLst>
                                    <p:set>
                                      <p:cBhvr>
                                        <p:cTn id="20" dur="1" fill="hold">
                                          <p:stCondLst>
                                            <p:cond delay="0"/>
                                          </p:stCondLst>
                                        </p:cTn>
                                        <p:tgtEl>
                                          <p:spTgt spid="16387">
                                            <p:txEl>
                                              <p:pRg st="3" end="3"/>
                                            </p:txEl>
                                          </p:spTgt>
                                        </p:tgtEl>
                                        <p:attrNameLst>
                                          <p:attrName>style.visibility</p:attrName>
                                        </p:attrNameLst>
                                      </p:cBhvr>
                                      <p:to>
                                        <p:strVal val="visible"/>
                                      </p:to>
                                    </p:set>
                                    <p:animEffect transition="in" filter="wipe(left)">
                                      <p:cBhvr>
                                        <p:cTn id="21" dur="500"/>
                                        <p:tgtEl>
                                          <p:spTgt spid="16387">
                                            <p:txEl>
                                              <p:pRg st="3" end="3"/>
                                            </p:txEl>
                                          </p:spTgt>
                                        </p:tgtEl>
                                      </p:cBhvr>
                                    </p:animEffect>
                                  </p:childTnLst>
                                </p:cTn>
                              </p:par>
                              <p:par>
                                <p:cTn id="22" presetID="22" presetClass="entr" presetSubtype="8" fill="hold" grpId="0" nodeType="withEffect">
                                  <p:stCondLst>
                                    <p:cond delay="14500"/>
                                  </p:stCondLst>
                                  <p:childTnLst>
                                    <p:set>
                                      <p:cBhvr>
                                        <p:cTn id="23" dur="1" fill="hold">
                                          <p:stCondLst>
                                            <p:cond delay="0"/>
                                          </p:stCondLst>
                                        </p:cTn>
                                        <p:tgtEl>
                                          <p:spTgt spid="16387">
                                            <p:txEl>
                                              <p:pRg st="4" end="4"/>
                                            </p:txEl>
                                          </p:spTgt>
                                        </p:tgtEl>
                                        <p:attrNameLst>
                                          <p:attrName>style.visibility</p:attrName>
                                        </p:attrNameLst>
                                      </p:cBhvr>
                                      <p:to>
                                        <p:strVal val="visible"/>
                                      </p:to>
                                    </p:set>
                                    <p:animEffect transition="in" filter="wipe(left)">
                                      <p:cBhvr>
                                        <p:cTn id="24"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5"/>
                <p:tgtEl>
                  <p:spTgt spid="16388"/>
                </p:tgtEl>
              </p:cMediaNode>
            </p:audio>
          </p:childTnLst>
        </p:cTn>
      </p:par>
    </p:tnLst>
    <p:bldLst>
      <p:bldP spid="16386" grpId="0" animBg="1"/>
      <p:bldP spid="1638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7409"/>
          <p:cNvSpPr>
            <a:spLocks noGrp="1"/>
          </p:cNvSpPr>
          <p:nvPr>
            <p:ph type="title" idx="4294967295"/>
          </p:nvPr>
        </p:nvSpPr>
        <p:spPr>
          <a:xfrm>
            <a:off x="457200" y="274638"/>
            <a:ext cx="8229600" cy="1066800"/>
          </a:xfrm>
          <a:ln/>
        </p:spPr>
        <p:txBody>
          <a:bodyPr wrap="square" lIns="91440" tIns="45720" rIns="91440" bIns="45720" anchor="ctr">
            <a:normAutofit fontScale="90000"/>
          </a:bodyPr>
          <a:lstStyle/>
          <a:p>
            <a:r>
              <a:t/>
            </a:r>
            <a:br/>
            <a:r>
              <a:rPr lang="en-US" altLang="en-US" sz="3200" b="1" dirty="0"/>
              <a:t> ETIOLOGY GENERAL MATERNAL FACTORS.</a:t>
            </a:r>
            <a:r>
              <a:t/>
            </a:r>
            <a:br/>
            <a:r>
              <a:rPr lang="en-US" altLang="en-US" sz="3200" b="1" dirty="0"/>
              <a:t> </a:t>
            </a:r>
          </a:p>
        </p:txBody>
      </p:sp>
      <p:sp>
        <p:nvSpPr>
          <p:cNvPr id="17411" name="Content Placeholder 17410"/>
          <p:cNvSpPr>
            <a:spLocks noGrp="1"/>
          </p:cNvSpPr>
          <p:nvPr>
            <p:ph idx="4294967295"/>
          </p:nvPr>
        </p:nvSpPr>
        <p:spPr>
          <a:xfrm>
            <a:off x="457200" y="1484313"/>
            <a:ext cx="8229600" cy="4205287"/>
          </a:xfrm>
          <a:ln/>
        </p:spPr>
        <p:txBody>
          <a:bodyPr wrap="square" lIns="91440" tIns="45720" rIns="91440" bIns="45720" anchor="t" anchorCtr="0">
            <a:normAutofit fontScale="62500" lnSpcReduction="20000"/>
          </a:bodyPr>
          <a:lstStyle/>
          <a:p>
            <a:pPr>
              <a:lnSpc>
                <a:spcPct val="150000"/>
              </a:lnSpc>
              <a:buFont typeface="Wingdings" charset="2"/>
              <a:buChar char="q"/>
            </a:pPr>
            <a:r>
              <a:rPr lang="en-US" altLang="en-US" dirty="0">
                <a:latin typeface="Bookman Old Style" charset="0"/>
              </a:rPr>
              <a:t>Infectious and parasitic diseases</a:t>
            </a:r>
            <a:r>
              <a:rPr lang="en-US" altLang="en-US" dirty="0" smtClean="0">
                <a:latin typeface="Bookman Old Style" charset="0"/>
              </a:rPr>
              <a:t>.</a:t>
            </a:r>
          </a:p>
          <a:p>
            <a:pPr marL="514350" indent="-514350">
              <a:lnSpc>
                <a:spcPct val="150000"/>
              </a:lnSpc>
              <a:buFont typeface="+mj-lt"/>
              <a:buAutoNum type="alphaLcParenR"/>
            </a:pPr>
            <a:r>
              <a:rPr lang="en-US" altLang="en-US" dirty="0" err="1" smtClean="0">
                <a:latin typeface="Bookman Old Style" charset="0"/>
              </a:rPr>
              <a:t>Citomegalo</a:t>
            </a:r>
            <a:r>
              <a:rPr lang="en-US" altLang="en-US" dirty="0" smtClean="0">
                <a:latin typeface="Bookman Old Style" charset="0"/>
              </a:rPr>
              <a:t> </a:t>
            </a:r>
            <a:r>
              <a:rPr lang="en-US" altLang="en-US" dirty="0" err="1" smtClean="0">
                <a:latin typeface="Bookman Old Style" charset="0"/>
              </a:rPr>
              <a:t>virus,Pseudomona,T.Pallidum</a:t>
            </a:r>
            <a:endParaRPr lang="en-US" altLang="en-US" dirty="0">
              <a:latin typeface="Bookman Old Style" charset="0"/>
            </a:endParaRPr>
          </a:p>
          <a:p>
            <a:pPr>
              <a:lnSpc>
                <a:spcPct val="150000"/>
              </a:lnSpc>
              <a:buFont typeface="Wingdings" charset="2"/>
              <a:buChar char="q"/>
            </a:pPr>
            <a:r>
              <a:rPr lang="en-US" altLang="en-US" dirty="0">
                <a:latin typeface="Bookman Old Style" charset="0"/>
              </a:rPr>
              <a:t>Exogenous intoxications</a:t>
            </a:r>
            <a:r>
              <a:rPr lang="en-US" altLang="en-US" dirty="0" smtClean="0">
                <a:latin typeface="Bookman Old Style" charset="0"/>
              </a:rPr>
              <a:t>.</a:t>
            </a:r>
          </a:p>
          <a:p>
            <a:pPr marL="514350" indent="-514350">
              <a:lnSpc>
                <a:spcPct val="150000"/>
              </a:lnSpc>
              <a:buFont typeface="+mj-lt"/>
              <a:buAutoNum type="alphaLcParenR"/>
            </a:pPr>
            <a:r>
              <a:rPr lang="en-US" altLang="en-US" dirty="0" err="1" smtClean="0">
                <a:latin typeface="Bookman Old Style" charset="0"/>
              </a:rPr>
              <a:t>Pb</a:t>
            </a:r>
            <a:r>
              <a:rPr lang="en-US" altLang="en-US" dirty="0" smtClean="0">
                <a:latin typeface="Bookman Old Style" charset="0"/>
              </a:rPr>
              <a:t>, </a:t>
            </a:r>
            <a:r>
              <a:rPr lang="en-US" altLang="en-US" dirty="0" err="1" smtClean="0">
                <a:latin typeface="Bookman Old Style" charset="0"/>
              </a:rPr>
              <a:t>Hg,Ar,morphine</a:t>
            </a:r>
            <a:r>
              <a:rPr lang="en-US" altLang="en-US" dirty="0" smtClean="0">
                <a:latin typeface="Bookman Old Style" charset="0"/>
              </a:rPr>
              <a:t>, </a:t>
            </a:r>
            <a:r>
              <a:rPr lang="en-US" altLang="en-US" dirty="0" err="1" smtClean="0">
                <a:latin typeface="Bookman Old Style" charset="0"/>
              </a:rPr>
              <a:t>alcaloids</a:t>
            </a:r>
            <a:endParaRPr lang="en-US" altLang="en-US" dirty="0">
              <a:latin typeface="Bookman Old Style" charset="0"/>
            </a:endParaRPr>
          </a:p>
          <a:p>
            <a:pPr>
              <a:lnSpc>
                <a:spcPct val="150000"/>
              </a:lnSpc>
              <a:buFont typeface="Wingdings" charset="2"/>
              <a:buChar char="q"/>
            </a:pPr>
            <a:r>
              <a:rPr lang="en-US" altLang="en-US" dirty="0">
                <a:latin typeface="Bookman Old Style" charset="0"/>
              </a:rPr>
              <a:t>Endocrine metabolic disorders</a:t>
            </a:r>
            <a:r>
              <a:rPr lang="en-US" altLang="en-US" dirty="0" smtClean="0">
                <a:latin typeface="Bookman Old Style" charset="0"/>
              </a:rPr>
              <a:t>.</a:t>
            </a:r>
          </a:p>
          <a:p>
            <a:pPr marL="514350" indent="-514350">
              <a:lnSpc>
                <a:spcPct val="150000"/>
              </a:lnSpc>
              <a:buFont typeface="+mj-lt"/>
              <a:buAutoNum type="alphaLcParenR"/>
            </a:pPr>
            <a:r>
              <a:rPr lang="en-US" altLang="en-US" dirty="0" smtClean="0">
                <a:latin typeface="Bookman Old Style" charset="0"/>
              </a:rPr>
              <a:t>Hepatic and renal </a:t>
            </a:r>
            <a:r>
              <a:rPr lang="en-US" altLang="en-US" dirty="0" err="1" smtClean="0">
                <a:latin typeface="Bookman Old Style" charset="0"/>
              </a:rPr>
              <a:t>deseases,obesity</a:t>
            </a:r>
            <a:r>
              <a:rPr lang="en-US" altLang="en-US" dirty="0" smtClean="0">
                <a:latin typeface="Bookman Old Style" charset="0"/>
              </a:rPr>
              <a:t>, DM, </a:t>
            </a:r>
            <a:r>
              <a:rPr lang="en-US" altLang="en-US" dirty="0" err="1" smtClean="0">
                <a:latin typeface="Bookman Old Style" charset="0"/>
              </a:rPr>
              <a:t>hipotiroidism</a:t>
            </a:r>
            <a:endParaRPr lang="en-US" altLang="en-US" dirty="0">
              <a:latin typeface="Bookman Old Style" charset="0"/>
            </a:endParaRPr>
          </a:p>
          <a:p>
            <a:pPr>
              <a:lnSpc>
                <a:spcPct val="150000"/>
              </a:lnSpc>
              <a:buFont typeface="Wingdings" charset="2"/>
              <a:buChar char="q"/>
            </a:pPr>
            <a:r>
              <a:rPr lang="en-US" altLang="en-US" dirty="0">
                <a:latin typeface="Bookman Old Style" charset="0"/>
              </a:rPr>
              <a:t>Lack of food</a:t>
            </a:r>
            <a:r>
              <a:rPr lang="en-US" altLang="en-US" dirty="0" smtClean="0">
                <a:latin typeface="Bookman Old Style" charset="0"/>
              </a:rPr>
              <a:t>.</a:t>
            </a:r>
          </a:p>
          <a:p>
            <a:pPr marL="514350" indent="-514350">
              <a:lnSpc>
                <a:spcPct val="150000"/>
              </a:lnSpc>
              <a:buFont typeface="+mj-lt"/>
              <a:buAutoNum type="alphaLcParenR"/>
            </a:pPr>
            <a:r>
              <a:rPr lang="en-US" altLang="en-US" dirty="0" smtClean="0">
                <a:latin typeface="Bookman Old Style" charset="0"/>
              </a:rPr>
              <a:t>F </a:t>
            </a:r>
            <a:r>
              <a:rPr lang="en-US" altLang="en-US" dirty="0" err="1" smtClean="0">
                <a:latin typeface="Bookman Old Style" charset="0"/>
              </a:rPr>
              <a:t>olic</a:t>
            </a:r>
            <a:r>
              <a:rPr lang="en-US" altLang="en-US" dirty="0" smtClean="0">
                <a:latin typeface="Bookman Old Style" charset="0"/>
              </a:rPr>
              <a:t> acid deficit</a:t>
            </a:r>
            <a:endParaRPr lang="en-US" altLang="en-US" dirty="0">
              <a:latin typeface="Bookman Old Style" charset="0"/>
            </a:endParaRPr>
          </a:p>
          <a:p>
            <a:pPr>
              <a:lnSpc>
                <a:spcPct val="150000"/>
              </a:lnSpc>
              <a:buFont typeface="Wingdings" charset="2"/>
              <a:buChar char="q"/>
            </a:pPr>
            <a:r>
              <a:rPr lang="en-US" altLang="en-US" dirty="0">
                <a:latin typeface="Bookman Old Style" charset="0"/>
              </a:rPr>
              <a:t>Trauma and emotional states.</a:t>
            </a:r>
          </a:p>
        </p:txBody>
      </p:sp>
      <p:pic>
        <p:nvPicPr>
          <p:cNvPr id="17412"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324976" y="188913"/>
            <a:ext cx="304800" cy="3048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5503" fill="hold"/>
                                        <p:tgtEl>
                                          <p:spTgt spid="17412"/>
                                        </p:tgtEl>
                                      </p:cBhvr>
                                    </p:cmd>
                                  </p:childTnLst>
                                </p:cTn>
                              </p:par>
                              <p:par>
                                <p:cTn id="7" presetID="22" presetClass="entr" presetSubtype="1" fill="hold" grpId="0" nodeType="withEffect">
                                  <p:stCondLst>
                                    <p:cond delay="2000"/>
                                  </p:stCondLst>
                                  <p:childTnLst>
                                    <p:set>
                                      <p:cBhvr>
                                        <p:cTn id="8" dur="1" fill="hold">
                                          <p:stCondLst>
                                            <p:cond delay="0"/>
                                          </p:stCondLst>
                                        </p:cTn>
                                        <p:tgtEl>
                                          <p:spTgt spid="17410"/>
                                        </p:tgtEl>
                                        <p:attrNameLst>
                                          <p:attrName>style.visibility</p:attrName>
                                        </p:attrNameLst>
                                      </p:cBhvr>
                                      <p:to>
                                        <p:strVal val="visible"/>
                                      </p:to>
                                    </p:set>
                                    <p:animEffect transition="in" filter="wipe(up)">
                                      <p:cBhvr>
                                        <p:cTn id="9" dur="500"/>
                                        <p:tgtEl>
                                          <p:spTgt spid="17410"/>
                                        </p:tgtEl>
                                      </p:cBhvr>
                                    </p:animEffect>
                                  </p:childTnLst>
                                </p:cTn>
                              </p:par>
                              <p:par>
                                <p:cTn id="10" presetID="22" presetClass="entr" presetSubtype="8" fill="hold" grpId="0" nodeType="withEffect">
                                  <p:stCondLst>
                                    <p:cond delay="400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wipe(left)">
                                      <p:cBhvr>
                                        <p:cTn id="12" dur="500"/>
                                        <p:tgtEl>
                                          <p:spTgt spid="174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wipe(left)">
                                      <p:cBhvr>
                                        <p:cTn id="17" dur="500"/>
                                        <p:tgtEl>
                                          <p:spTgt spid="17411">
                                            <p:txEl>
                                              <p:pRg st="1" end="1"/>
                                            </p:txEl>
                                          </p:spTgt>
                                        </p:tgtEl>
                                      </p:cBhvr>
                                    </p:animEffect>
                                  </p:childTnLst>
                                </p:cTn>
                              </p:par>
                              <p:par>
                                <p:cTn id="18" presetID="22" presetClass="entr" presetSubtype="8" fill="hold" grpId="0" nodeType="withEffect">
                                  <p:stCondLst>
                                    <p:cond delay="7000"/>
                                  </p:stCondLst>
                                  <p:childTnLst>
                                    <p:set>
                                      <p:cBhvr>
                                        <p:cTn id="19" dur="1" fill="hold">
                                          <p:stCondLst>
                                            <p:cond delay="0"/>
                                          </p:stCondLst>
                                        </p:cTn>
                                        <p:tgtEl>
                                          <p:spTgt spid="17411">
                                            <p:txEl>
                                              <p:pRg st="2" end="2"/>
                                            </p:txEl>
                                          </p:spTgt>
                                        </p:tgtEl>
                                        <p:attrNameLst>
                                          <p:attrName>style.visibility</p:attrName>
                                        </p:attrNameLst>
                                      </p:cBhvr>
                                      <p:to>
                                        <p:strVal val="visible"/>
                                      </p:to>
                                    </p:set>
                                    <p:animEffect transition="in" filter="wipe(left)">
                                      <p:cBhvr>
                                        <p:cTn id="20" dur="500"/>
                                        <p:tgtEl>
                                          <p:spTgt spid="174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Effect transition="in" filter="wipe(left)">
                                      <p:cBhvr>
                                        <p:cTn id="25" dur="500"/>
                                        <p:tgtEl>
                                          <p:spTgt spid="17411">
                                            <p:txEl>
                                              <p:pRg st="3" end="3"/>
                                            </p:txEl>
                                          </p:spTgt>
                                        </p:tgtEl>
                                      </p:cBhvr>
                                    </p:animEffect>
                                  </p:childTnLst>
                                </p:cTn>
                              </p:par>
                              <p:par>
                                <p:cTn id="26" presetID="22" presetClass="entr" presetSubtype="8" fill="hold" grpId="0" nodeType="withEffect">
                                  <p:stCondLst>
                                    <p:cond delay="9000"/>
                                  </p:stCondLst>
                                  <p:childTnLst>
                                    <p:set>
                                      <p:cBhvr>
                                        <p:cTn id="27" dur="1" fill="hold">
                                          <p:stCondLst>
                                            <p:cond delay="0"/>
                                          </p:stCondLst>
                                        </p:cTn>
                                        <p:tgtEl>
                                          <p:spTgt spid="17411">
                                            <p:txEl>
                                              <p:pRg st="4" end="4"/>
                                            </p:txEl>
                                          </p:spTgt>
                                        </p:tgtEl>
                                        <p:attrNameLst>
                                          <p:attrName>style.visibility</p:attrName>
                                        </p:attrNameLst>
                                      </p:cBhvr>
                                      <p:to>
                                        <p:strVal val="visible"/>
                                      </p:to>
                                    </p:set>
                                    <p:animEffect transition="in" filter="wipe(left)">
                                      <p:cBhvr>
                                        <p:cTn id="28" dur="500"/>
                                        <p:tgtEl>
                                          <p:spTgt spid="1741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411">
                                            <p:txEl>
                                              <p:pRg st="5" end="5"/>
                                            </p:txEl>
                                          </p:spTgt>
                                        </p:tgtEl>
                                        <p:attrNameLst>
                                          <p:attrName>style.visibility</p:attrName>
                                        </p:attrNameLst>
                                      </p:cBhvr>
                                      <p:to>
                                        <p:strVal val="visible"/>
                                      </p:to>
                                    </p:set>
                                    <p:animEffect transition="in" filter="wipe(left)">
                                      <p:cBhvr>
                                        <p:cTn id="33" dur="500"/>
                                        <p:tgtEl>
                                          <p:spTgt spid="17411">
                                            <p:txEl>
                                              <p:pRg st="5" end="5"/>
                                            </p:txEl>
                                          </p:spTgt>
                                        </p:tgtEl>
                                      </p:cBhvr>
                                    </p:animEffect>
                                  </p:childTnLst>
                                </p:cTn>
                              </p:par>
                              <p:par>
                                <p:cTn id="34" presetID="22" presetClass="entr" presetSubtype="8" fill="hold" grpId="0" nodeType="withEffect">
                                  <p:stCondLst>
                                    <p:cond delay="11000"/>
                                  </p:stCondLst>
                                  <p:childTnLst>
                                    <p:set>
                                      <p:cBhvr>
                                        <p:cTn id="35" dur="1" fill="hold">
                                          <p:stCondLst>
                                            <p:cond delay="0"/>
                                          </p:stCondLst>
                                        </p:cTn>
                                        <p:tgtEl>
                                          <p:spTgt spid="17411">
                                            <p:txEl>
                                              <p:pRg st="6" end="6"/>
                                            </p:txEl>
                                          </p:spTgt>
                                        </p:tgtEl>
                                        <p:attrNameLst>
                                          <p:attrName>style.visibility</p:attrName>
                                        </p:attrNameLst>
                                      </p:cBhvr>
                                      <p:to>
                                        <p:strVal val="visible"/>
                                      </p:to>
                                    </p:set>
                                    <p:animEffect transition="in" filter="wipe(left)">
                                      <p:cBhvr>
                                        <p:cTn id="36" dur="500"/>
                                        <p:tgtEl>
                                          <p:spTgt spid="17411">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7411">
                                            <p:txEl>
                                              <p:pRg st="7" end="7"/>
                                            </p:txEl>
                                          </p:spTgt>
                                        </p:tgtEl>
                                        <p:attrNameLst>
                                          <p:attrName>style.visibility</p:attrName>
                                        </p:attrNameLst>
                                      </p:cBhvr>
                                      <p:to>
                                        <p:strVal val="visible"/>
                                      </p:to>
                                    </p:set>
                                    <p:animEffect transition="in" filter="wipe(left)">
                                      <p:cBhvr>
                                        <p:cTn id="41" dur="500"/>
                                        <p:tgtEl>
                                          <p:spTgt spid="17411">
                                            <p:txEl>
                                              <p:pRg st="7" end="7"/>
                                            </p:txEl>
                                          </p:spTgt>
                                        </p:tgtEl>
                                      </p:cBhvr>
                                    </p:animEffect>
                                  </p:childTnLst>
                                </p:cTn>
                              </p:par>
                              <p:par>
                                <p:cTn id="42" presetID="22" presetClass="entr" presetSubtype="8" fill="hold" grpId="0" nodeType="withEffect">
                                  <p:stCondLst>
                                    <p:cond delay="12500"/>
                                  </p:stCondLst>
                                  <p:childTnLst>
                                    <p:set>
                                      <p:cBhvr>
                                        <p:cTn id="43" dur="1" fill="hold">
                                          <p:stCondLst>
                                            <p:cond delay="0"/>
                                          </p:stCondLst>
                                        </p:cTn>
                                        <p:tgtEl>
                                          <p:spTgt spid="17411">
                                            <p:txEl>
                                              <p:pRg st="8" end="8"/>
                                            </p:txEl>
                                          </p:spTgt>
                                        </p:tgtEl>
                                        <p:attrNameLst>
                                          <p:attrName>style.visibility</p:attrName>
                                        </p:attrNameLst>
                                      </p:cBhvr>
                                      <p:to>
                                        <p:strVal val="visible"/>
                                      </p:to>
                                    </p:set>
                                    <p:animEffect transition="in" filter="wipe(left)">
                                      <p:cBhvr>
                                        <p:cTn id="44" dur="500"/>
                                        <p:tgtEl>
                                          <p:spTgt spid="174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5"/>
                <p:tgtEl>
                  <p:spTgt spid="17412"/>
                </p:tgtEl>
              </p:cMediaNode>
            </p:audio>
          </p:childTnLst>
        </p:cTn>
      </p:par>
    </p:tnLst>
    <p:bldLst>
      <p:bldP spid="17410" grpId="0" animBg="1"/>
      <p:bldP spid="174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8433"/>
          <p:cNvSpPr>
            <a:spLocks noGrp="1"/>
          </p:cNvSpPr>
          <p:nvPr>
            <p:ph type="title" idx="4294967295"/>
          </p:nvPr>
        </p:nvSpPr>
        <p:spPr>
          <a:xfrm>
            <a:off x="457200" y="274638"/>
            <a:ext cx="8229600" cy="777875"/>
          </a:xfrm>
          <a:ln/>
        </p:spPr>
        <p:txBody>
          <a:bodyPr wrap="square" lIns="91440" tIns="45720" rIns="91440" bIns="45720" anchor="ctr"/>
          <a:lstStyle/>
          <a:p>
            <a:r>
              <a:rPr lang="en-US" altLang="en-US" sz="3600" b="1" dirty="0"/>
              <a:t>ABORTION.CLINICAL PICTURE.</a:t>
            </a:r>
          </a:p>
        </p:txBody>
      </p:sp>
      <p:sp>
        <p:nvSpPr>
          <p:cNvPr id="18435" name="Content Placeholder 18434"/>
          <p:cNvSpPr>
            <a:spLocks noGrp="1"/>
          </p:cNvSpPr>
          <p:nvPr>
            <p:ph idx="4294967295"/>
          </p:nvPr>
        </p:nvSpPr>
        <p:spPr>
          <a:xfrm>
            <a:off x="304800" y="1125538"/>
            <a:ext cx="8229600" cy="4967287"/>
          </a:xfrm>
          <a:ln/>
        </p:spPr>
        <p:txBody>
          <a:bodyPr wrap="square" lIns="91440" tIns="45720" rIns="91440" bIns="45720" anchor="t" anchorCtr="0">
            <a:normAutofit fontScale="62500" lnSpcReduction="20000"/>
          </a:bodyPr>
          <a:lstStyle/>
          <a:p>
            <a:pPr>
              <a:lnSpc>
                <a:spcPct val="150000"/>
              </a:lnSpc>
              <a:buFont typeface="Bookman Old Style" charset="0"/>
              <a:buChar char="•"/>
            </a:pPr>
            <a:r>
              <a:rPr lang="en-US" altLang="en-US" sz="2800" dirty="0">
                <a:latin typeface="Bookman Old Style" charset="0"/>
              </a:rPr>
              <a:t>Threatened abortion.</a:t>
            </a:r>
          </a:p>
          <a:p>
            <a:pPr>
              <a:lnSpc>
                <a:spcPct val="150000"/>
              </a:lnSpc>
              <a:buFont typeface="Bookman Old Style" charset="0"/>
              <a:buChar char="•"/>
            </a:pPr>
            <a:r>
              <a:rPr lang="en-US" altLang="en-US" sz="2800" dirty="0">
                <a:latin typeface="Bookman Old Style" charset="0"/>
              </a:rPr>
              <a:t>Inevitable or imminent abortion.</a:t>
            </a:r>
          </a:p>
          <a:p>
            <a:pPr>
              <a:lnSpc>
                <a:spcPct val="150000"/>
              </a:lnSpc>
              <a:buFont typeface="Bookman Old Style" charset="0"/>
              <a:buChar char="•"/>
            </a:pPr>
            <a:r>
              <a:rPr lang="en-US" altLang="en-US" sz="2800" dirty="0">
                <a:latin typeface="Bookman Old Style" charset="0"/>
              </a:rPr>
              <a:t>Complete abortion.</a:t>
            </a:r>
          </a:p>
          <a:p>
            <a:pPr>
              <a:lnSpc>
                <a:spcPct val="150000"/>
              </a:lnSpc>
              <a:buFont typeface="Bookman Old Style" charset="0"/>
              <a:buChar char="•"/>
            </a:pPr>
            <a:r>
              <a:rPr lang="en-US" altLang="en-US" sz="2800" dirty="0">
                <a:latin typeface="Bookman Old Style" charset="0"/>
              </a:rPr>
              <a:t>Incomplete abortion.</a:t>
            </a:r>
          </a:p>
          <a:p>
            <a:pPr>
              <a:lnSpc>
                <a:spcPct val="150000"/>
              </a:lnSpc>
              <a:buFont typeface="Bookman Old Style" charset="0"/>
              <a:buChar char="•"/>
            </a:pPr>
            <a:r>
              <a:rPr lang="en-US" altLang="en-US" sz="2800" dirty="0">
                <a:latin typeface="Bookman Old Style" charset="0"/>
              </a:rPr>
              <a:t>Missed abortion.</a:t>
            </a:r>
          </a:p>
          <a:p>
            <a:pPr>
              <a:lnSpc>
                <a:spcPct val="150000"/>
              </a:lnSpc>
              <a:buFont typeface="Bookman Old Style" charset="0"/>
              <a:buChar char="•"/>
            </a:pPr>
            <a:r>
              <a:rPr lang="en-US" altLang="en-US" sz="2800" dirty="0">
                <a:latin typeface="Bookman Old Style" charset="0"/>
              </a:rPr>
              <a:t>Habitual abortion.</a:t>
            </a:r>
          </a:p>
          <a:p>
            <a:pPr>
              <a:lnSpc>
                <a:spcPct val="150000"/>
              </a:lnSpc>
              <a:buFont typeface="Bookman Old Style" charset="0"/>
              <a:buChar char="•"/>
            </a:pPr>
            <a:r>
              <a:rPr lang="en-US" altLang="en-US" sz="2800" dirty="0">
                <a:latin typeface="Bookman Old Style" charset="0"/>
              </a:rPr>
              <a:t>Septic abortion.</a:t>
            </a:r>
            <a:r>
              <a:t/>
            </a:r>
            <a:br/>
            <a:r>
              <a:t/>
            </a:r>
            <a:br/>
            <a:endParaRPr/>
          </a:p>
          <a:p>
            <a:pPr>
              <a:lnSpc>
                <a:spcPct val="150000"/>
              </a:lnSpc>
              <a:buNone/>
            </a:pPr>
            <a:r>
              <a:t/>
            </a:r>
            <a:br/>
            <a:endParaRPr/>
          </a:p>
        </p:txBody>
      </p:sp>
      <p:pic>
        <p:nvPicPr>
          <p:cNvPr id="18436" name="Sonido grabado">
            <a:hlinkClick r:id="" action="ppaction://media"/>
          </p:cNvPr>
          <p:cNvPicPr>
            <a:picLocks noRot="1" noChangeAspect="1"/>
          </p:cNvPicPr>
          <p:nvPr>
            <a:wavAudioFile r:embed="rId1" name="Sonido grabado"/>
          </p:nvPr>
        </p:nvPicPr>
        <p:blipFill>
          <a:blip r:embed="rId3">
            <a:extLst/>
          </a:blip>
          <a:srcRect/>
          <a:stretch>
            <a:fillRect/>
          </a:stretch>
        </p:blipFill>
        <p:spPr>
          <a:xfrm>
            <a:off x="9231312" y="49213"/>
            <a:ext cx="439738" cy="439737"/>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7748" fill="hold"/>
                                        <p:tgtEl>
                                          <p:spTgt spid="18436"/>
                                        </p:tgtEl>
                                      </p:cBhvr>
                                    </p:cmd>
                                  </p:childTnLst>
                                </p:cTn>
                              </p:par>
                              <p:par>
                                <p:cTn id="7" presetID="22" presetClass="entr" presetSubtype="8" fill="hold" grpId="0" nodeType="withEffect">
                                  <p:stCondLst>
                                    <p:cond delay="2500"/>
                                  </p:stCondLst>
                                  <p:childTnLst>
                                    <p:set>
                                      <p:cBhvr>
                                        <p:cTn id="8" dur="1" fill="hold">
                                          <p:stCondLst>
                                            <p:cond delay="0"/>
                                          </p:stCondLst>
                                        </p:cTn>
                                        <p:tgtEl>
                                          <p:spTgt spid="18434"/>
                                        </p:tgtEl>
                                        <p:attrNameLst>
                                          <p:attrName>style.visibility</p:attrName>
                                        </p:attrNameLst>
                                      </p:cBhvr>
                                      <p:to>
                                        <p:strVal val="visible"/>
                                      </p:to>
                                    </p:set>
                                    <p:animEffect transition="in" filter="wipe(left)">
                                      <p:cBhvr>
                                        <p:cTn id="9" dur="500"/>
                                        <p:tgtEl>
                                          <p:spTgt spid="18434"/>
                                        </p:tgtEl>
                                      </p:cBhvr>
                                    </p:animEffect>
                                  </p:childTnLst>
                                </p:cTn>
                              </p:par>
                              <p:par>
                                <p:cTn id="10" presetID="22" presetClass="entr" presetSubtype="8" fill="hold" grpId="0" nodeType="withEffect">
                                  <p:stCondLst>
                                    <p:cond delay="500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wipe(left)">
                                      <p:cBhvr>
                                        <p:cTn id="12" dur="500"/>
                                        <p:tgtEl>
                                          <p:spTgt spid="18435">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8435">
                                            <p:txEl>
                                              <p:pRg st="1" end="1"/>
                                            </p:txEl>
                                          </p:spTgt>
                                        </p:tgtEl>
                                        <p:attrNameLst>
                                          <p:attrName>style.visibility</p:attrName>
                                        </p:attrNameLst>
                                      </p:cBhvr>
                                      <p:to>
                                        <p:strVal val="visible"/>
                                      </p:to>
                                    </p:set>
                                    <p:animEffect transition="in" filter="wipe(left)">
                                      <p:cBhvr>
                                        <p:cTn id="15" dur="500"/>
                                        <p:tgtEl>
                                          <p:spTgt spid="18435">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8435">
                                            <p:txEl>
                                              <p:pRg st="2" end="2"/>
                                            </p:txEl>
                                          </p:spTgt>
                                        </p:tgtEl>
                                        <p:attrNameLst>
                                          <p:attrName>style.visibility</p:attrName>
                                        </p:attrNameLst>
                                      </p:cBhvr>
                                      <p:to>
                                        <p:strVal val="visible"/>
                                      </p:to>
                                    </p:set>
                                    <p:animEffect transition="in" filter="wipe(left)">
                                      <p:cBhvr>
                                        <p:cTn id="18" dur="500"/>
                                        <p:tgtEl>
                                          <p:spTgt spid="18435">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8435">
                                            <p:txEl>
                                              <p:pRg st="3" end="3"/>
                                            </p:txEl>
                                          </p:spTgt>
                                        </p:tgtEl>
                                        <p:attrNameLst>
                                          <p:attrName>style.visibility</p:attrName>
                                        </p:attrNameLst>
                                      </p:cBhvr>
                                      <p:to>
                                        <p:strVal val="visible"/>
                                      </p:to>
                                    </p:set>
                                    <p:animEffect transition="in" filter="wipe(left)">
                                      <p:cBhvr>
                                        <p:cTn id="21" dur="500"/>
                                        <p:tgtEl>
                                          <p:spTgt spid="18435">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8435">
                                            <p:txEl>
                                              <p:pRg st="4" end="4"/>
                                            </p:txEl>
                                          </p:spTgt>
                                        </p:tgtEl>
                                        <p:attrNameLst>
                                          <p:attrName>style.visibility</p:attrName>
                                        </p:attrNameLst>
                                      </p:cBhvr>
                                      <p:to>
                                        <p:strVal val="visible"/>
                                      </p:to>
                                    </p:set>
                                    <p:animEffect transition="in" filter="wipe(left)">
                                      <p:cBhvr>
                                        <p:cTn id="24" dur="500"/>
                                        <p:tgtEl>
                                          <p:spTgt spid="18435">
                                            <p:txEl>
                                              <p:pRg st="4" end="4"/>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animEffect transition="in" filter="wipe(left)">
                                      <p:cBhvr>
                                        <p:cTn id="27" dur="500"/>
                                        <p:tgtEl>
                                          <p:spTgt spid="18435">
                                            <p:txEl>
                                              <p:pRg st="5" end="5"/>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8435">
                                            <p:txEl>
                                              <p:pRg st="6" end="6"/>
                                            </p:txEl>
                                          </p:spTgt>
                                        </p:tgtEl>
                                        <p:attrNameLst>
                                          <p:attrName>style.visibility</p:attrName>
                                        </p:attrNameLst>
                                      </p:cBhvr>
                                      <p:to>
                                        <p:strVal val="visible"/>
                                      </p:to>
                                    </p:set>
                                    <p:animEffect transition="in" filter="wipe(left)">
                                      <p:cBhvr>
                                        <p:cTn id="30" dur="500"/>
                                        <p:tgtEl>
                                          <p:spTgt spid="18435">
                                            <p:txEl>
                                              <p:pRg st="6" end="6"/>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8435">
                                            <p:txEl>
                                              <p:pRg st="7" end="7"/>
                                            </p:txEl>
                                          </p:spTgt>
                                        </p:tgtEl>
                                        <p:attrNameLst>
                                          <p:attrName>style.visibility</p:attrName>
                                        </p:attrNameLst>
                                      </p:cBhvr>
                                      <p:to>
                                        <p:strVal val="visible"/>
                                      </p:to>
                                    </p:set>
                                    <p:animEffect transition="in" filter="wipe(left)">
                                      <p:cBhvr>
                                        <p:cTn id="33" dur="500"/>
                                        <p:tgtEl>
                                          <p:spTgt spid="184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4"/>
                <p:tgtEl>
                  <p:spTgt spid="18436"/>
                </p:tgtEl>
              </p:cMediaNode>
            </p:audio>
          </p:childTnLst>
        </p:cTn>
      </p:par>
    </p:tnLst>
    <p:bldLst>
      <p:bldP spid="18434" grpId="0" animBg="1"/>
      <p:bldP spid="1843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1391</Words>
  <Application>Microsoft Office PowerPoint</Application>
  <PresentationFormat>On-screen Show (4:3)</PresentationFormat>
  <Paragraphs>230</Paragraphs>
  <Slides>42</Slides>
  <Notes>0</Notes>
  <HiddenSlides>0</HiddenSlides>
  <MMClips>38</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Early  disorders during pregnancy</vt:lpstr>
      <vt:lpstr>Slide 2</vt:lpstr>
      <vt:lpstr>ABORTION</vt:lpstr>
      <vt:lpstr>  ABORTION. CONCEPT  </vt:lpstr>
      <vt:lpstr>ETIOLOGY</vt:lpstr>
      <vt:lpstr>  ETIOLOGY. OVULAR FACTORS.  </vt:lpstr>
      <vt:lpstr>ETIOLOGY. LOCAL MATERNAL FACTORS. </vt:lpstr>
      <vt:lpstr>  ETIOLOGY GENERAL MATERNAL FACTORS.  </vt:lpstr>
      <vt:lpstr>ABORTION.CLINICAL PICTURE.</vt:lpstr>
      <vt:lpstr>CLINICAL PICTURE. THREATENED ABORTION.</vt:lpstr>
      <vt:lpstr>THREATENED ABORTION.  DIFFERENTIAL DIAGNOSIS.</vt:lpstr>
      <vt:lpstr>  THREATENED ABORTION. OBSTETRIC MANAGEMENT.  </vt:lpstr>
      <vt:lpstr> INEVITABLE OR IMMINENT ABORTION </vt:lpstr>
      <vt:lpstr>INCOMPLETE ABORTION</vt:lpstr>
      <vt:lpstr> INCOMPLETE ABORTION. CLINICAL PICTURE. </vt:lpstr>
      <vt:lpstr>COMPLETE ABORTION</vt:lpstr>
      <vt:lpstr>  COMPLETE ABORTION. CLINICAL PICTURE. </vt:lpstr>
      <vt:lpstr>MISSED ABORTION</vt:lpstr>
      <vt:lpstr>MISSED ABORTION. CLINICAL PICTURES.</vt:lpstr>
      <vt:lpstr> MISSED ABORTION. COMPLICATIONS. </vt:lpstr>
      <vt:lpstr>HABITUAL ABORTION (RECURRENT).</vt:lpstr>
      <vt:lpstr>HABITUAL ABORTION (RECURRENT). ETIOLOGY.</vt:lpstr>
      <vt:lpstr>SEPTIC ABORTION</vt:lpstr>
      <vt:lpstr>SEPTIC ABORTION. MICROBIOLOGY. </vt:lpstr>
      <vt:lpstr>SEPTIC ABORTION. CLINICAL PICTURES.</vt:lpstr>
      <vt:lpstr>ABORTION. INVESTIGATIONS</vt:lpstr>
      <vt:lpstr>ECTOPIC PREGNANCY</vt:lpstr>
      <vt:lpstr>ECTOPIC PREGNANCY</vt:lpstr>
      <vt:lpstr>SITES OF ECTOPIC GESTATION IMPLANTATION.</vt:lpstr>
      <vt:lpstr>ECTOPIC PREGNANCY. ETIOLOGY.</vt:lpstr>
      <vt:lpstr>ECTOPIC PREGNANCY. RISK FACTORS.</vt:lpstr>
      <vt:lpstr>   ECTOPIC PREGNANCY. SYMPTOMS AND SIGNS. </vt:lpstr>
      <vt:lpstr>UNCOMPLICATED TUBAL PREGNANCY. CLINICAL PICTURES.</vt:lpstr>
      <vt:lpstr>COMPLICATED ECTOPIC PREGNANCY. TYPES.</vt:lpstr>
      <vt:lpstr>HEMODYNAMIC STABILITY</vt:lpstr>
      <vt:lpstr>HEMODYNAMIC IMPAIRMENT</vt:lpstr>
      <vt:lpstr>INTERSTITIAL ECTOPIC PREGNANCY</vt:lpstr>
      <vt:lpstr>ABDOMINAL ECTOPIC PREGNANCY</vt:lpstr>
      <vt:lpstr>CERVICAL ECTOPIC PREGNANCY</vt:lpstr>
      <vt:lpstr>OVARIC ECTOPIC PREGNANCY</vt:lpstr>
      <vt:lpstr> ECTOPIC PREGNANCY. DIFFERENTIAL DIAGNOSIS.</vt:lpstr>
      <vt:lpstr> ECTOPIC PREGNANCY. DIAGNOSTIC TESTS.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disorders during pregnancy</dc:title>
  <dc:creator>UTG</dc:creator>
  <cp:lastModifiedBy>UTG</cp:lastModifiedBy>
  <cp:revision>6</cp:revision>
  <dcterms:created xsi:type="dcterms:W3CDTF">2017-03-01T09:44:35Z</dcterms:created>
  <dcterms:modified xsi:type="dcterms:W3CDTF">2017-03-01T10:30:38Z</dcterms:modified>
</cp:coreProperties>
</file>